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13"/>
  </p:notesMasterIdLst>
  <p:handoutMasterIdLst>
    <p:handoutMasterId r:id="rId114"/>
  </p:handoutMasterIdLst>
  <p:sldIdLst>
    <p:sldId id="402" r:id="rId5"/>
    <p:sldId id="597" r:id="rId6"/>
    <p:sldId id="419" r:id="rId7"/>
    <p:sldId id="466" r:id="rId8"/>
    <p:sldId id="467" r:id="rId9"/>
    <p:sldId id="505" r:id="rId10"/>
    <p:sldId id="629" r:id="rId11"/>
    <p:sldId id="481" r:id="rId12"/>
    <p:sldId id="468" r:id="rId13"/>
    <p:sldId id="482" r:id="rId14"/>
    <p:sldId id="472" r:id="rId15"/>
    <p:sldId id="588" r:id="rId16"/>
    <p:sldId id="493" r:id="rId17"/>
    <p:sldId id="440" r:id="rId18"/>
    <p:sldId id="494" r:id="rId19"/>
    <p:sldId id="488" r:id="rId20"/>
    <p:sldId id="492" r:id="rId21"/>
    <p:sldId id="593" r:id="rId22"/>
    <p:sldId id="441" r:id="rId23"/>
    <p:sldId id="545" r:id="rId24"/>
    <p:sldId id="567" r:id="rId25"/>
    <p:sldId id="491" r:id="rId26"/>
    <p:sldId id="463" r:id="rId27"/>
    <p:sldId id="594" r:id="rId28"/>
    <p:sldId id="510" r:id="rId29"/>
    <p:sldId id="524" r:id="rId30"/>
    <p:sldId id="525" r:id="rId31"/>
    <p:sldId id="526" r:id="rId32"/>
    <p:sldId id="527" r:id="rId33"/>
    <p:sldId id="511" r:id="rId34"/>
    <p:sldId id="517" r:id="rId35"/>
    <p:sldId id="460" r:id="rId36"/>
    <p:sldId id="512" r:id="rId37"/>
    <p:sldId id="513" r:id="rId38"/>
    <p:sldId id="529" r:id="rId39"/>
    <p:sldId id="497" r:id="rId40"/>
    <p:sldId id="530" r:id="rId41"/>
    <p:sldId id="514" r:id="rId42"/>
    <p:sldId id="531" r:id="rId43"/>
    <p:sldId id="516" r:id="rId44"/>
    <p:sldId id="518" r:id="rId45"/>
    <p:sldId id="532" r:id="rId46"/>
    <p:sldId id="534" r:id="rId47"/>
    <p:sldId id="533" r:id="rId48"/>
    <p:sldId id="535" r:id="rId49"/>
    <p:sldId id="536" r:id="rId50"/>
    <p:sldId id="537" r:id="rId51"/>
    <p:sldId id="538" r:id="rId52"/>
    <p:sldId id="558" r:id="rId53"/>
    <p:sldId id="606" r:id="rId54"/>
    <p:sldId id="607" r:id="rId55"/>
    <p:sldId id="559" r:id="rId56"/>
    <p:sldId id="496" r:id="rId57"/>
    <p:sldId id="498" r:id="rId58"/>
    <p:sldId id="458" r:id="rId59"/>
    <p:sldId id="500" r:id="rId60"/>
    <p:sldId id="464" r:id="rId61"/>
    <p:sldId id="570" r:id="rId62"/>
    <p:sldId id="546" r:id="rId63"/>
    <p:sldId id="547" r:id="rId64"/>
    <p:sldId id="548" r:id="rId65"/>
    <p:sldId id="571" r:id="rId66"/>
    <p:sldId id="539" r:id="rId67"/>
    <p:sldId id="544" r:id="rId68"/>
    <p:sldId id="543" r:id="rId69"/>
    <p:sldId id="541" r:id="rId70"/>
    <p:sldId id="542" r:id="rId71"/>
    <p:sldId id="561" r:id="rId72"/>
    <p:sldId id="572" r:id="rId73"/>
    <p:sldId id="569" r:id="rId74"/>
    <p:sldId id="573" r:id="rId75"/>
    <p:sldId id="574" r:id="rId76"/>
    <p:sldId id="598" r:id="rId77"/>
    <p:sldId id="599" r:id="rId78"/>
    <p:sldId id="608" r:id="rId79"/>
    <p:sldId id="603" r:id="rId80"/>
    <p:sldId id="602" r:id="rId81"/>
    <p:sldId id="609" r:id="rId82"/>
    <p:sldId id="600" r:id="rId83"/>
    <p:sldId id="601" r:id="rId84"/>
    <p:sldId id="604" r:id="rId85"/>
    <p:sldId id="605" r:id="rId86"/>
    <p:sldId id="575" r:id="rId87"/>
    <p:sldId id="568" r:id="rId88"/>
    <p:sldId id="551" r:id="rId89"/>
    <p:sldId id="552" r:id="rId90"/>
    <p:sldId id="549" r:id="rId91"/>
    <p:sldId id="550" r:id="rId92"/>
    <p:sldId id="553" r:id="rId93"/>
    <p:sldId id="554" r:id="rId94"/>
    <p:sldId id="555" r:id="rId95"/>
    <p:sldId id="562" r:id="rId96"/>
    <p:sldId id="611" r:id="rId97"/>
    <p:sldId id="612" r:id="rId98"/>
    <p:sldId id="618" r:id="rId99"/>
    <p:sldId id="617" r:id="rId100"/>
    <p:sldId id="619" r:id="rId101"/>
    <p:sldId id="620" r:id="rId102"/>
    <p:sldId id="560" r:id="rId103"/>
    <p:sldId id="623" r:id="rId104"/>
    <p:sldId id="625" r:id="rId105"/>
    <p:sldId id="626" r:id="rId106"/>
    <p:sldId id="627" r:id="rId107"/>
    <p:sldId id="628" r:id="rId108"/>
    <p:sldId id="589" r:id="rId109"/>
    <p:sldId id="587" r:id="rId110"/>
    <p:sldId id="564" r:id="rId111"/>
    <p:sldId id="621" r:id="rId1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85"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9098"/>
    <a:srgbClr val="000000"/>
    <a:srgbClr val="CC9900"/>
    <a:srgbClr val="FF0000"/>
    <a:srgbClr val="8300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A0A93E-7636-49C8-9EA3-C8559CF5C15F}" v="2" dt="2023-11-28T14:47:48.594"/>
    <p1510:client id="{EEC3A01E-9CD1-40B4-BD26-3B80972B2DF8}" v="252" dt="2023-08-08T18:05:05.79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798" autoAdjust="0"/>
  </p:normalViewPr>
  <p:slideViewPr>
    <p:cSldViewPr snapToGrid="0">
      <p:cViewPr varScale="1">
        <p:scale>
          <a:sx n="65" d="100"/>
          <a:sy n="65" d="100"/>
        </p:scale>
        <p:origin x="1334" y="19"/>
      </p:cViewPr>
      <p:guideLst>
        <p:guide pos="3885"/>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handoutMaster" Target="handoutMasters/handoutMaster1.xml"/><Relationship Id="rId119"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2404E6AC-C77C-3DBC-EEC5-318F03DDC0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CAB41858-53F4-5D11-12BC-4D1FAE9425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F6E170-9325-4C38-981E-A113DDB53ECA}" type="datetimeFigureOut">
              <a:rPr lang="de-DE" smtClean="0"/>
              <a:t>02.03.2024</a:t>
            </a:fld>
            <a:endParaRPr lang="de-DE"/>
          </a:p>
        </p:txBody>
      </p:sp>
      <p:sp>
        <p:nvSpPr>
          <p:cNvPr id="4" name="Fußzeilenplatzhalter 3">
            <a:extLst>
              <a:ext uri="{FF2B5EF4-FFF2-40B4-BE49-F238E27FC236}">
                <a16:creationId xmlns:a16="http://schemas.microsoft.com/office/drawing/2014/main" id="{EE0321FD-846A-55EA-CB1A-F89B12E1CF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FB960CC-66F7-6F21-802F-0535FA7850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DD726-39F6-468C-BBAB-B1D89A88E248}" type="slidenum">
              <a:rPr lang="de-DE" smtClean="0"/>
              <a:t>‹Nr.›</a:t>
            </a:fld>
            <a:endParaRPr lang="de-DE"/>
          </a:p>
        </p:txBody>
      </p:sp>
    </p:spTree>
    <p:extLst>
      <p:ext uri="{BB962C8B-B14F-4D97-AF65-F5344CB8AC3E}">
        <p14:creationId xmlns:p14="http://schemas.microsoft.com/office/powerpoint/2010/main" val="14514471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6FACD-E9C5-4966-8502-5F3E5719B69A}" type="datetimeFigureOut">
              <a:rPr lang="de-DE" smtClean="0"/>
              <a:t>02.03.2024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D3131-1FA9-4670-8F2C-1BE86865DE30}" type="slidenum">
              <a:rPr lang="de-DE" smtClean="0"/>
              <a:t>‹Nr.›</a:t>
            </a:fld>
            <a:endParaRPr lang="de-DE"/>
          </a:p>
        </p:txBody>
      </p:sp>
    </p:spTree>
    <p:extLst>
      <p:ext uri="{BB962C8B-B14F-4D97-AF65-F5344CB8AC3E}">
        <p14:creationId xmlns:p14="http://schemas.microsoft.com/office/powerpoint/2010/main" val="2446419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Hello and welcome to my talk, joyful server-side full stack web development with Spring </a:t>
            </a:r>
            <a:r>
              <a:rPr lang="en-US" sz="1800" dirty="0" err="1">
                <a:effectLst/>
                <a:latin typeface="Calibri" panose="020F0502020204030204" pitchFamily="34" charset="0"/>
                <a:ea typeface="Calibri" panose="020F0502020204030204" pitchFamily="34" charset="0"/>
                <a:cs typeface="Calibri" panose="020F0502020204030204" pitchFamily="34" charset="0"/>
              </a:rPr>
              <a:t>ViewComponent</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a:t>
            </a:fld>
            <a:endParaRPr lang="de-DE"/>
          </a:p>
        </p:txBody>
      </p:sp>
    </p:spTree>
    <p:extLst>
      <p:ext uri="{BB962C8B-B14F-4D97-AF65-F5344CB8AC3E}">
        <p14:creationId xmlns:p14="http://schemas.microsoft.com/office/powerpoint/2010/main" val="979484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 continues:</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“The systems that modern engineers create are increasingly complex and sophisticated.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Modern software engineering, needs to focus us on managing that complexity”</a:t>
            </a:r>
            <a:r>
              <a:rPr lang="de-DE" sz="1800" dirty="0">
                <a:effectLst/>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Farley concludes that, if an engineering approach to software development doesn’t help us to create better software faster, then it’s wrong and doesn’t qualify as “Engineering”.</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11</a:t>
            </a:fld>
            <a:endParaRPr lang="de-DE"/>
          </a:p>
        </p:txBody>
      </p:sp>
    </p:spTree>
    <p:extLst>
      <p:ext uri="{BB962C8B-B14F-4D97-AF65-F5344CB8AC3E}">
        <p14:creationId xmlns:p14="http://schemas.microsoft.com/office/powerpoint/2010/main" val="1957997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Calibri" panose="020F0502020204030204" pitchFamily="34" charset="0"/>
              </a:rPr>
              <a:t>This attribute in the template get’s transformed to </a:t>
            </a:r>
            <a:r>
              <a:rPr lang="en-US" sz="1200" dirty="0" err="1">
                <a:effectLst/>
                <a:latin typeface="Calibri" panose="020F0502020204030204" pitchFamily="34" charset="0"/>
                <a:ea typeface="Calibri" panose="020F0502020204030204" pitchFamily="34" charset="0"/>
                <a:cs typeface="Calibri" panose="020F0502020204030204" pitchFamily="34" charset="0"/>
              </a:rPr>
              <a:t>htmx</a:t>
            </a:r>
            <a:r>
              <a:rPr lang="en-US" sz="1200" dirty="0">
                <a:effectLst/>
                <a:latin typeface="Calibri" panose="020F0502020204030204" pitchFamily="34" charset="0"/>
                <a:ea typeface="Calibri" panose="020F0502020204030204" pitchFamily="34" charset="0"/>
                <a:cs typeface="Calibri" panose="020F0502020204030204" pitchFamily="34" charset="0"/>
              </a:rPr>
              <a:t> attributes, that will create a request to a generated controller endpoint and swap the whole </a:t>
            </a:r>
            <a:r>
              <a:rPr lang="en-US" sz="1200" dirty="0" err="1">
                <a:effectLst/>
                <a:latin typeface="Calibri" panose="020F0502020204030204" pitchFamily="34" charset="0"/>
                <a:ea typeface="Calibri" panose="020F0502020204030204" pitchFamily="34" charset="0"/>
                <a:cs typeface="Calibri" panose="020F0502020204030204" pitchFamily="34" charset="0"/>
              </a:rPr>
              <a:t>ViewComponent</a:t>
            </a:r>
            <a:r>
              <a:rPr lang="en-US" sz="1200" dirty="0">
                <a:effectLst/>
                <a:latin typeface="Calibri" panose="020F0502020204030204" pitchFamily="34" charset="0"/>
                <a:ea typeface="Calibri" panose="020F0502020204030204" pitchFamily="34" charset="0"/>
                <a:cs typeface="Calibri" panose="020F0502020204030204" pitchFamily="34" charset="0"/>
              </a:rPr>
              <a:t>.</a:t>
            </a:r>
            <a:endParaRPr lang="en-DE"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101</a:t>
            </a:fld>
            <a:endParaRPr lang="de-DE"/>
          </a:p>
        </p:txBody>
      </p:sp>
    </p:spTree>
    <p:extLst>
      <p:ext uri="{BB962C8B-B14F-4D97-AF65-F5344CB8AC3E}">
        <p14:creationId xmlns:p14="http://schemas.microsoft.com/office/powerpoint/2010/main" val="12470927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Spring </a:t>
            </a:r>
            <a:r>
              <a:rPr lang="en-US" sz="1200" dirty="0" err="1">
                <a:effectLst/>
                <a:latin typeface="Calibri" panose="020F0502020204030204" pitchFamily="34" charset="0"/>
                <a:ea typeface="Calibri" panose="020F0502020204030204" pitchFamily="34" charset="0"/>
                <a:cs typeface="Calibri" panose="020F0502020204030204" pitchFamily="34" charset="0"/>
              </a:rPr>
              <a:t>ViewAction</a:t>
            </a:r>
            <a:r>
              <a:rPr lang="en-US" sz="1200" dirty="0">
                <a:effectLst/>
                <a:latin typeface="Calibri" panose="020F0502020204030204" pitchFamily="34" charset="0"/>
                <a:ea typeface="Calibri" panose="020F0502020204030204" pitchFamily="34" charset="0"/>
                <a:cs typeface="Calibri" panose="020F0502020204030204" pitchFamily="34" charset="0"/>
              </a:rPr>
              <a:t> makes it easy to create something more complex like a </a:t>
            </a:r>
            <a:r>
              <a:rPr lang="en-US" sz="1200" dirty="0" err="1">
                <a:effectLst/>
                <a:latin typeface="Calibri" panose="020F0502020204030204" pitchFamily="34" charset="0"/>
                <a:ea typeface="Calibri" panose="020F0502020204030204" pitchFamily="34" charset="0"/>
                <a:cs typeface="Calibri" panose="020F0502020204030204" pitchFamily="34" charset="0"/>
              </a:rPr>
              <a:t>todo</a:t>
            </a:r>
            <a:r>
              <a:rPr lang="en-US" sz="1200" dirty="0">
                <a:effectLst/>
                <a:latin typeface="Calibri" panose="020F0502020204030204" pitchFamily="34" charset="0"/>
                <a:ea typeface="Calibri" panose="020F0502020204030204" pitchFamily="34" charset="0"/>
                <a:cs typeface="Calibri" panose="020F0502020204030204" pitchFamily="34" charset="0"/>
              </a:rPr>
              <a:t> list.</a:t>
            </a:r>
          </a:p>
          <a:p>
            <a:pPr>
              <a:lnSpc>
                <a:spcPct val="107000"/>
              </a:lnSpc>
              <a:spcAft>
                <a:spcPts val="800"/>
              </a:spcAft>
            </a:pPr>
            <a:endParaRPr lang="en-D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On the left you can see the </a:t>
            </a:r>
            <a:r>
              <a:rPr lang="en-US" sz="1200" dirty="0" err="1">
                <a:effectLst/>
                <a:latin typeface="Calibri" panose="020F0502020204030204" pitchFamily="34" charset="0"/>
                <a:ea typeface="Calibri" panose="020F0502020204030204" pitchFamily="34" charset="0"/>
                <a:cs typeface="Calibri" panose="020F0502020204030204" pitchFamily="34" charset="0"/>
              </a:rPr>
              <a:t>ActionViewComponent</a:t>
            </a:r>
            <a:r>
              <a:rPr lang="en-US" sz="1200" dirty="0">
                <a:effectLst/>
                <a:latin typeface="Calibri" panose="020F0502020204030204" pitchFamily="34" charset="0"/>
                <a:ea typeface="Calibri" panose="020F0502020204030204" pitchFamily="34" charset="0"/>
                <a:cs typeface="Calibri" panose="020F0502020204030204" pitchFamily="34" charset="0"/>
              </a:rPr>
              <a:t> that passes a </a:t>
            </a:r>
            <a:r>
              <a:rPr lang="en-US" sz="1200" dirty="0" err="1">
                <a:effectLst/>
                <a:latin typeface="Calibri" panose="020F0502020204030204" pitchFamily="34" charset="0"/>
                <a:ea typeface="Calibri" panose="020F0502020204030204" pitchFamily="34" charset="0"/>
                <a:cs typeface="Calibri" panose="020F0502020204030204" pitchFamily="34" charset="0"/>
              </a:rPr>
              <a:t>itemList</a:t>
            </a:r>
            <a:r>
              <a:rPr lang="en-US" sz="1200" dirty="0">
                <a:effectLst/>
                <a:latin typeface="Calibri" panose="020F0502020204030204" pitchFamily="34" charset="0"/>
                <a:ea typeface="Calibri" panose="020F0502020204030204" pitchFamily="34" charset="0"/>
                <a:cs typeface="Calibri" panose="020F0502020204030204" pitchFamily="34" charset="0"/>
              </a:rPr>
              <a:t> from the </a:t>
            </a:r>
            <a:r>
              <a:rPr lang="en-US" sz="1200" dirty="0" err="1">
                <a:effectLst/>
                <a:latin typeface="Calibri" panose="020F0502020204030204" pitchFamily="34" charset="0"/>
                <a:ea typeface="Calibri" panose="020F0502020204030204" pitchFamily="34" charset="0"/>
                <a:cs typeface="Calibri" panose="020F0502020204030204" pitchFamily="34" charset="0"/>
              </a:rPr>
              <a:t>exampleService</a:t>
            </a:r>
            <a:r>
              <a:rPr lang="en-US" sz="1200" dirty="0">
                <a:effectLst/>
                <a:latin typeface="Calibri" panose="020F0502020204030204" pitchFamily="34" charset="0"/>
                <a:ea typeface="Calibri" panose="020F0502020204030204" pitchFamily="34" charset="0"/>
                <a:cs typeface="Calibri" panose="020F0502020204030204" pitchFamily="34" charset="0"/>
              </a:rPr>
              <a:t> into it’s </a:t>
            </a:r>
            <a:r>
              <a:rPr lang="en-US" sz="1200" dirty="0" err="1">
                <a:effectLst/>
                <a:latin typeface="Calibri" panose="020F0502020204030204" pitchFamily="34" charset="0"/>
                <a:ea typeface="Calibri" panose="020F0502020204030204" pitchFamily="34" charset="0"/>
                <a:cs typeface="Calibri" panose="020F0502020204030204" pitchFamily="34" charset="0"/>
              </a:rPr>
              <a:t>ViewContext</a:t>
            </a:r>
            <a:r>
              <a:rPr lang="en-US" sz="1200" dirty="0">
                <a:effectLst/>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800"/>
              </a:spcAft>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On the right you see the template creating a div element for each item in the list and a span inside with the item value as text.</a:t>
            </a:r>
            <a:endParaRPr lang="en-DE"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102</a:t>
            </a:fld>
            <a:endParaRPr lang="de-DE"/>
          </a:p>
        </p:txBody>
      </p:sp>
    </p:spTree>
    <p:extLst>
      <p:ext uri="{BB962C8B-B14F-4D97-AF65-F5344CB8AC3E}">
        <p14:creationId xmlns:p14="http://schemas.microsoft.com/office/powerpoint/2010/main" val="9236402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We create a new item with a </a:t>
            </a:r>
            <a:r>
              <a:rPr lang="en-US" sz="1800" err="1">
                <a:effectLst/>
                <a:latin typeface="Calibri" panose="020F0502020204030204" pitchFamily="34" charset="0"/>
                <a:ea typeface="Calibri" panose="020F0502020204030204" pitchFamily="34" charset="0"/>
                <a:cs typeface="Calibri" panose="020F0502020204030204" pitchFamily="34" charset="0"/>
              </a:rPr>
              <a:t>PostViewAction</a:t>
            </a:r>
            <a:r>
              <a:rPr lang="en-US" sz="1800">
                <a:effectLst/>
                <a:latin typeface="Calibri" panose="020F0502020204030204" pitchFamily="34" charset="0"/>
                <a:ea typeface="Calibri" panose="020F0502020204030204" pitchFamily="34" charset="0"/>
                <a:cs typeface="Calibri" panose="020F0502020204030204" pitchFamily="34" charset="0"/>
              </a:rPr>
              <a:t> to a </a:t>
            </a:r>
            <a:r>
              <a:rPr lang="en-US" sz="1800" err="1">
                <a:effectLst/>
                <a:latin typeface="Calibri" panose="020F0502020204030204" pitchFamily="34" charset="0"/>
                <a:ea typeface="Calibri" panose="020F0502020204030204" pitchFamily="34" charset="0"/>
                <a:cs typeface="Calibri" panose="020F0502020204030204" pitchFamily="34" charset="0"/>
              </a:rPr>
              <a:t>customPath</a:t>
            </a:r>
            <a:r>
              <a:rPr lang="en-US" sz="1800">
                <a:effectLst/>
                <a:latin typeface="Calibri" panose="020F0502020204030204" pitchFamily="34" charset="0"/>
                <a:ea typeface="Calibri" panose="020F0502020204030204" pitchFamily="34" charset="0"/>
                <a:cs typeface="Calibri" panose="020F0502020204030204" pitchFamily="34" charset="0"/>
              </a:rPr>
              <a:t> we can define inside the Annotation Constructor, handy if we want to restrict the access for example.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In this method we call the </a:t>
            </a:r>
            <a:r>
              <a:rPr lang="en-US" sz="1800" err="1">
                <a:effectLst/>
                <a:latin typeface="Calibri" panose="020F0502020204030204" pitchFamily="34" charset="0"/>
                <a:ea typeface="Calibri" panose="020F0502020204030204" pitchFamily="34" charset="0"/>
                <a:cs typeface="Calibri" panose="020F0502020204030204" pitchFamily="34" charset="0"/>
              </a:rPr>
              <a:t>exampleService.addItemToList</a:t>
            </a:r>
            <a:r>
              <a:rPr lang="en-US" sz="1800">
                <a:effectLst/>
                <a:latin typeface="Calibri" panose="020F0502020204030204" pitchFamily="34" charset="0"/>
                <a:ea typeface="Calibri" panose="020F0502020204030204" pitchFamily="34" charset="0"/>
                <a:cs typeface="Calibri" panose="020F0502020204030204" pitchFamily="34" charset="0"/>
              </a:rPr>
              <a:t> method and return with a call to the render method.</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In the template you can see that we reference the </a:t>
            </a:r>
            <a:r>
              <a:rPr lang="en-US" sz="1800" err="1">
                <a:effectLst/>
                <a:latin typeface="Calibri" panose="020F0502020204030204" pitchFamily="34" charset="0"/>
                <a:ea typeface="Calibri" panose="020F0502020204030204" pitchFamily="34" charset="0"/>
                <a:cs typeface="Calibri" panose="020F0502020204030204" pitchFamily="34" charset="0"/>
              </a:rPr>
              <a:t>addItem</a:t>
            </a:r>
            <a:r>
              <a:rPr lang="en-US" sz="1800">
                <a:effectLst/>
                <a:latin typeface="Calibri" panose="020F0502020204030204" pitchFamily="34" charset="0"/>
                <a:ea typeface="Calibri" panose="020F0502020204030204" pitchFamily="34" charset="0"/>
                <a:cs typeface="Calibri" panose="020F0502020204030204" pitchFamily="34" charset="0"/>
              </a:rPr>
              <a:t> method inside our form element that has a text input.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103</a:t>
            </a:fld>
            <a:endParaRPr lang="de-DE"/>
          </a:p>
        </p:txBody>
      </p:sp>
    </p:spTree>
    <p:extLst>
      <p:ext uri="{BB962C8B-B14F-4D97-AF65-F5344CB8AC3E}">
        <p14:creationId xmlns:p14="http://schemas.microsoft.com/office/powerpoint/2010/main" val="11585887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105</a:t>
            </a:fld>
            <a:endParaRPr lang="de-DE"/>
          </a:p>
        </p:txBody>
      </p:sp>
    </p:spTree>
    <p:extLst>
      <p:ext uri="{BB962C8B-B14F-4D97-AF65-F5344CB8AC3E}">
        <p14:creationId xmlns:p14="http://schemas.microsoft.com/office/powerpoint/2010/main" val="458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107</a:t>
            </a:fld>
            <a:endParaRPr lang="de-DE"/>
          </a:p>
        </p:txBody>
      </p:sp>
    </p:spTree>
    <p:extLst>
      <p:ext uri="{BB962C8B-B14F-4D97-AF65-F5344CB8AC3E}">
        <p14:creationId xmlns:p14="http://schemas.microsoft.com/office/powerpoint/2010/main" val="3641747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Did we overshoot this goal while trying to build more advanced systems than ever before to solve the problems that we created ourselves?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What if instead we took a step back and tried to reduce the complexity of our modern web applications that is not inherent in the challenges of our business domain, but accidental due to the nature of our solutions.</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12</a:t>
            </a:fld>
            <a:endParaRPr lang="de-DE"/>
          </a:p>
        </p:txBody>
      </p:sp>
    </p:spTree>
    <p:extLst>
      <p:ext uri="{BB962C8B-B14F-4D97-AF65-F5344CB8AC3E}">
        <p14:creationId xmlns:p14="http://schemas.microsoft.com/office/powerpoint/2010/main" val="1854796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Modern JavaScript Frameworks were developed to manage the complexity of front-end web development and to improve the User and Developer Experience.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They are mostly Single Page Applications, meaning a Blank HTML Page with a big blob of JavaScript is delivered, which then takes over the Render Process.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most used JavaScript Framework is React, in the 2022 State of JavaScript Survey 82 percent of Developers reported that they use it.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It has grown over the last decade to the de facto norm for building web frontends. </a:t>
            </a:r>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13</a:t>
            </a:fld>
            <a:endParaRPr lang="de-DE"/>
          </a:p>
        </p:txBody>
      </p:sp>
    </p:spTree>
    <p:extLst>
      <p:ext uri="{BB962C8B-B14F-4D97-AF65-F5344CB8AC3E}">
        <p14:creationId xmlns:p14="http://schemas.microsoft.com/office/powerpoint/2010/main" val="1293364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What you see here is the typical render path of an SPA that is displaying some data from our Spring Boot Backend.</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You have the Browser that calls a JavaScript Function, typically a component.</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Then this function calls an API Client to get the Server Side Data from the Backend.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Backend fetches the Data and transforms it into Plain Old Java Objects, then Jackson transforms the objects into a JSON representation.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JavaScript API Client then parses the JSON Data back into JavaScript Objects.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These needs to be synchronized with the current Client Side State stored in other JavaScript Objects.</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Then the SPA merges the changes into a Virtual Dom and then that Virtual DOM needs to be synchronized with the actual HTML Browser DOM.</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14</a:t>
            </a:fld>
            <a:endParaRPr lang="de-DE"/>
          </a:p>
        </p:txBody>
      </p:sp>
    </p:spTree>
    <p:extLst>
      <p:ext uri="{BB962C8B-B14F-4D97-AF65-F5344CB8AC3E}">
        <p14:creationId xmlns:p14="http://schemas.microsoft.com/office/powerpoint/2010/main" val="415215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JavaScript community themselves started to question the way modern web applications were built over the last decade.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Introduction to the State of JS Survey 2022 reads:</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[ZITAT]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15</a:t>
            </a:fld>
            <a:endParaRPr lang="de-DE"/>
          </a:p>
        </p:txBody>
      </p:sp>
    </p:spTree>
    <p:extLst>
      <p:ext uri="{BB962C8B-B14F-4D97-AF65-F5344CB8AC3E}">
        <p14:creationId xmlns:p14="http://schemas.microsoft.com/office/powerpoint/2010/main" val="3045403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But if even the JavaScript Fanboys are telling us that we shouldn’t ship much code to the client</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why do we need all the complexity that all these JavaScript frameworks come out of the box?</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There are certainly use cases where you need sub millisecond response times on a dynamic UI.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But does anyone think that all the stuff currently built with an SPA needs an SPA from a User Experience standpoint?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16</a:t>
            </a:fld>
            <a:endParaRPr lang="de-DE"/>
          </a:p>
        </p:txBody>
      </p:sp>
    </p:spTree>
    <p:extLst>
      <p:ext uri="{BB962C8B-B14F-4D97-AF65-F5344CB8AC3E}">
        <p14:creationId xmlns:p14="http://schemas.microsoft.com/office/powerpoint/2010/main" val="2402284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Tom </a:t>
            </a:r>
            <a:r>
              <a:rPr lang="en-US" sz="1800" dirty="0" err="1">
                <a:effectLst/>
                <a:latin typeface="Calibri" panose="020F0502020204030204" pitchFamily="34" charset="0"/>
                <a:ea typeface="Calibri" panose="020F0502020204030204" pitchFamily="34" charset="0"/>
                <a:cs typeface="Calibri" panose="020F0502020204030204" pitchFamily="34" charset="0"/>
              </a:rPr>
              <a:t>MacWright</a:t>
            </a:r>
            <a:r>
              <a:rPr lang="en-US" sz="1800" dirty="0">
                <a:effectLst/>
                <a:latin typeface="Calibri" panose="020F0502020204030204" pitchFamily="34" charset="0"/>
                <a:ea typeface="Calibri" panose="020F0502020204030204" pitchFamily="34" charset="0"/>
                <a:cs typeface="Calibri" panose="020F0502020204030204" pitchFamily="34" charset="0"/>
              </a:rPr>
              <a:t> puts it nicely in his blogpost “Second Guessing the modern web”.</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r>
              <a:rPr lang="de-DE" dirty="0"/>
              <a:t>ZITAT</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I agree that there are many applications that need this level of user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But I would argue that even more applications, don’t need this level of interactivity across the whole application and could benefit from a simpler approach.</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17</a:t>
            </a:fld>
            <a:endParaRPr lang="de-DE"/>
          </a:p>
        </p:txBody>
      </p:sp>
    </p:spTree>
    <p:extLst>
      <p:ext uri="{BB962C8B-B14F-4D97-AF65-F5344CB8AC3E}">
        <p14:creationId xmlns:p14="http://schemas.microsoft.com/office/powerpoint/2010/main" val="3906885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The excellent engineers contributing to the </a:t>
            </a:r>
            <a:r>
              <a:rPr lang="en-GB" sz="1800" dirty="0" err="1">
                <a:effectLst/>
                <a:latin typeface="Calibri" panose="020F0502020204030204" pitchFamily="34" charset="0"/>
                <a:ea typeface="Calibri" panose="020F0502020204030204" pitchFamily="34" charset="0"/>
                <a:cs typeface="Calibri" panose="020F0502020204030204" pitchFamily="34" charset="0"/>
              </a:rPr>
              <a:t>thoughtworks</a:t>
            </a:r>
            <a:r>
              <a:rPr lang="en-GB" sz="1800" dirty="0">
                <a:effectLst/>
                <a:latin typeface="Calibri" panose="020F0502020204030204" pitchFamily="34" charset="0"/>
                <a:ea typeface="Calibri" panose="020F0502020204030204" pitchFamily="34" charset="0"/>
                <a:cs typeface="Calibri" panose="020F0502020204030204" pitchFamily="34" charset="0"/>
              </a:rPr>
              <a:t> technology Radar 2022 agree. Single Page Applications are an architectural style.</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Your team should choose an SPA approach after a proper analysis of the </a:t>
            </a:r>
            <a:r>
              <a:rPr lang="en-GB" sz="1800" dirty="0" err="1">
                <a:effectLst/>
                <a:latin typeface="Calibri" panose="020F0502020204030204" pitchFamily="34" charset="0"/>
                <a:ea typeface="Calibri" panose="020F0502020204030204" pitchFamily="34" charset="0"/>
                <a:cs typeface="Calibri" panose="020F0502020204030204" pitchFamily="34" charset="0"/>
              </a:rPr>
              <a:t>tradeoffs</a:t>
            </a:r>
            <a:r>
              <a:rPr lang="en-GB" sz="1800" dirty="0">
                <a:effectLst/>
                <a:latin typeface="Calibri" panose="020F0502020204030204" pitchFamily="34" charset="0"/>
                <a:ea typeface="Calibri" panose="020F0502020204030204" pitchFamily="34" charset="0"/>
                <a:cs typeface="Calibri" panose="020F0502020204030204" pitchFamily="34" charset="0"/>
              </a:rPr>
              <a:t> involved like the additional complexity an SPA incurs.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But the problem is that too often this trade-off analysis is skipped, and it is not evaluated if the business or user experience requirements need a framework like React.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Many developers are not aware of the possibility of another way of doing things because they spent their entire career, in a framework like React.</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The </a:t>
            </a:r>
            <a:r>
              <a:rPr lang="en-GB" sz="1800" dirty="0" err="1">
                <a:effectLst/>
                <a:latin typeface="Calibri" panose="020F0502020204030204" pitchFamily="34" charset="0"/>
                <a:ea typeface="Calibri" panose="020F0502020204030204" pitchFamily="34" charset="0"/>
                <a:cs typeface="Calibri" panose="020F0502020204030204" pitchFamily="34" charset="0"/>
              </a:rPr>
              <a:t>thoughtworks</a:t>
            </a:r>
            <a:r>
              <a:rPr lang="en-GB" sz="1800" dirty="0">
                <a:effectLst/>
                <a:latin typeface="Calibri" panose="020F0502020204030204" pitchFamily="34" charset="0"/>
                <a:ea typeface="Calibri" panose="020F0502020204030204" pitchFamily="34" charset="0"/>
                <a:cs typeface="Calibri" panose="020F0502020204030204" pitchFamily="34" charset="0"/>
              </a:rPr>
              <a:t> Technology Radar concludes that “</a:t>
            </a:r>
            <a:r>
              <a:rPr lang="en-US" sz="1800" dirty="0">
                <a:effectLst/>
                <a:latin typeface="Calibri" panose="020F0502020204030204" pitchFamily="34" charset="0"/>
                <a:ea typeface="Calibri" panose="020F0502020204030204" pitchFamily="34" charset="0"/>
                <a:cs typeface="Calibri" panose="020F0502020204030204" pitchFamily="34" charset="0"/>
              </a:rPr>
              <a:t>many websites will benefit from the simplicity of server-side logic</a:t>
            </a:r>
            <a:r>
              <a:rPr lang="en-GB" sz="1800" dirty="0">
                <a:effectLst/>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And today I will show you how we can get an awesome developer and user experience with a technique first described in the year I was born by a certain Roy Thomas Fielding.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18</a:t>
            </a:fld>
            <a:endParaRPr lang="de-DE"/>
          </a:p>
        </p:txBody>
      </p:sp>
    </p:spTree>
    <p:extLst>
      <p:ext uri="{BB962C8B-B14F-4D97-AF65-F5344CB8AC3E}">
        <p14:creationId xmlns:p14="http://schemas.microsoft.com/office/powerpoint/2010/main" val="1836936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Most of you that were developers before 2015 probably build web apps with the traditional approach to the web, Multi Page Applications.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The approach is quite simple and still powers most of the web today.</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Instead of shipping a giant JavaScript bundle to render the page on the client, we just ship the HTML the browser can display directly from our Server, thus having no overhead. </a:t>
            </a:r>
            <a:r>
              <a:rPr lang="de-DE" sz="1800" dirty="0">
                <a:effectLst/>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Spring Boot itself can serve HTML directly from any endpoints. The browser creates a Request to a Controller Endpoint.</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After retrieving the data from our database we pass the data as model and the HTML Template as view to a template engine.</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The template engine renders the view and model to html and returns it to the browser.</a:t>
            </a:r>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19</a:t>
            </a:fld>
            <a:endParaRPr lang="de-DE"/>
          </a:p>
        </p:txBody>
      </p:sp>
    </p:spTree>
    <p:extLst>
      <p:ext uri="{BB962C8B-B14F-4D97-AF65-F5344CB8AC3E}">
        <p14:creationId xmlns:p14="http://schemas.microsoft.com/office/powerpoint/2010/main" val="3664926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Calibri" panose="020F0502020204030204" pitchFamily="34" charset="0"/>
              </a:rPr>
              <a:t>Sounds awesome right? We removed a whole lot of complexity, because we removed two data representation layers between our client and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Calibri" panose="020F0502020204030204" pitchFamily="34" charset="0"/>
              </a:rPr>
              <a:t>But we lost a whole lot of interactivity as we currently send static HTML without any client-side JavaScript to our user.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Calibri" panose="020F0502020204030204" pitchFamily="34" charset="0"/>
              </a:rPr>
              <a:t>How can we return interactivity to our Server Rendered HTML?</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20</a:t>
            </a:fld>
            <a:endParaRPr lang="de-DE"/>
          </a:p>
        </p:txBody>
      </p:sp>
    </p:spTree>
    <p:extLst>
      <p:ext uri="{BB962C8B-B14F-4D97-AF65-F5344CB8AC3E}">
        <p14:creationId xmlns:p14="http://schemas.microsoft.com/office/powerpoint/2010/main" val="366998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Calibri" panose="020F0502020204030204" pitchFamily="34" charset="0"/>
              </a:rPr>
              <a:t>Thanks to </a:t>
            </a:r>
            <a:r>
              <a:rPr lang="en-US" sz="1800" err="1">
                <a:effectLst/>
                <a:latin typeface="Calibri" panose="020F0502020204030204" pitchFamily="34" charset="0"/>
                <a:ea typeface="Calibri" panose="020F0502020204030204" pitchFamily="34" charset="0"/>
                <a:cs typeface="Calibri" panose="020F0502020204030204" pitchFamily="34" charset="0"/>
              </a:rPr>
              <a:t>JavaLand</a:t>
            </a:r>
            <a:r>
              <a:rPr lang="en-US" sz="1800">
                <a:effectLst/>
                <a:latin typeface="Calibri" panose="020F0502020204030204" pitchFamily="34" charset="0"/>
                <a:ea typeface="Calibri" panose="020F0502020204030204" pitchFamily="34" charset="0"/>
                <a:cs typeface="Calibri" panose="020F0502020204030204" pitchFamily="34" charset="0"/>
              </a:rPr>
              <a:t> for sponsoring my talk</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2</a:t>
            </a:fld>
            <a:endParaRPr lang="de-DE"/>
          </a:p>
        </p:txBody>
      </p:sp>
    </p:spTree>
    <p:extLst>
      <p:ext uri="{BB962C8B-B14F-4D97-AF65-F5344CB8AC3E}">
        <p14:creationId xmlns:p14="http://schemas.microsoft.com/office/powerpoint/2010/main" val="1123884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To solve this question, we need to focus back on the original model of the world wide web and focus on the Hypermedia essential to even the most over engineered JavaScript web-apps.</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Because in the end the browser can only display the Hypertext Markup Language.</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So why not deliver HTML directly on the Hypertext Transfer Protocol like Tim Berners Lee did in 1989 when he invented the World Wide Web.</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Hypertext is a form of Hypermedia. Ask your younger colleagues if they ever heard of Hypermedia! Not many tutorials cover the fundamental platform of the World Wide Web.</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21</a:t>
            </a:fld>
            <a:endParaRPr lang="de-DE"/>
          </a:p>
        </p:txBody>
      </p:sp>
    </p:spTree>
    <p:extLst>
      <p:ext uri="{BB962C8B-B14F-4D97-AF65-F5344CB8AC3E}">
        <p14:creationId xmlns:p14="http://schemas.microsoft.com/office/powerpoint/2010/main" val="438344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“Hypermedia is defined by the presence of application control information embedded within, or as a layer above, the presentation of information.”. </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What is Fielding telling us with this quite academic definition?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When delivering Hypermedia to your client, you also deliver the possible application interactions the client can </a:t>
            </a:r>
            <a:r>
              <a:rPr lang="en-GB" sz="1800" dirty="0" err="1">
                <a:effectLst/>
                <a:latin typeface="Calibri" panose="020F0502020204030204" pitchFamily="34" charset="0"/>
                <a:ea typeface="Calibri" panose="020F0502020204030204" pitchFamily="34" charset="0"/>
                <a:cs typeface="Calibri" panose="020F0502020204030204" pitchFamily="34" charset="0"/>
              </a:rPr>
              <a:t>exectute</a:t>
            </a:r>
            <a:r>
              <a:rPr lang="en-GB" sz="1800" dirty="0">
                <a:effectLst/>
                <a:latin typeface="Calibri" panose="020F0502020204030204" pitchFamily="34" charset="0"/>
                <a:ea typeface="Calibri" panose="020F0502020204030204" pitchFamily="34" charset="0"/>
                <a:cs typeface="Calibri" panose="020F0502020204030204" pitchFamily="34" charset="0"/>
              </a:rPr>
              <a:t>.</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The most common html hypermedia control is an anchor tag, that can define hyperlinks.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It enables you to discover the whole </a:t>
            </a:r>
            <a:r>
              <a:rPr lang="en-GB" sz="1800">
                <a:effectLst/>
                <a:latin typeface="Calibri" panose="020F0502020204030204" pitchFamily="34" charset="0"/>
                <a:ea typeface="Calibri" panose="020F0502020204030204" pitchFamily="34" charset="0"/>
                <a:cs typeface="Calibri" panose="020F0502020204030204" pitchFamily="34" charset="0"/>
              </a:rPr>
              <a:t>web applications </a:t>
            </a:r>
            <a:r>
              <a:rPr lang="en-GB" sz="1800" dirty="0">
                <a:effectLst/>
                <a:latin typeface="Calibri" panose="020F0502020204030204" pitchFamily="34" charset="0"/>
                <a:ea typeface="Calibri" panose="020F0502020204030204" pitchFamily="34" charset="0"/>
                <a:cs typeface="Calibri" panose="020F0502020204030204" pitchFamily="34" charset="0"/>
              </a:rPr>
              <a:t>without needing any documentation.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22</a:t>
            </a:fld>
            <a:endParaRPr lang="de-DE"/>
          </a:p>
        </p:txBody>
      </p:sp>
    </p:spTree>
    <p:extLst>
      <p:ext uri="{BB962C8B-B14F-4D97-AF65-F5344CB8AC3E}">
        <p14:creationId xmlns:p14="http://schemas.microsoft.com/office/powerpoint/2010/main" val="3636990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Hypermedia as the Engine of Application State (HATEOAS) is a constraint of the REST application architecture and is the highest level of the Richardson Rest Maturity Model. </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I reckon most REST APIs nowadays are only a level 2, which means using URI resources and different HTTP verbs like get, post, put.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With </a:t>
            </a:r>
            <a:r>
              <a:rPr lang="en-US" sz="1800" dirty="0">
                <a:effectLst/>
                <a:latin typeface="Calibri" panose="020F0502020204030204" pitchFamily="34" charset="0"/>
                <a:ea typeface="Calibri" panose="020F0502020204030204" pitchFamily="34" charset="0"/>
                <a:cs typeface="Calibri" panose="020F0502020204030204" pitchFamily="34" charset="0"/>
              </a:rPr>
              <a:t>Level 3, HATEOAS, the client interacts via the server provided information dynamically through hypermedia. </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A REST client needs little to no prior knowledge about how to interact with an application beyond a generic understanding of hypermedia</a:t>
            </a:r>
            <a:r>
              <a:rPr lang="en-GB" sz="1800" dirty="0">
                <a:effectLst/>
                <a:latin typeface="Calibri" panose="020F0502020204030204" pitchFamily="34" charset="0"/>
                <a:ea typeface="Calibri" panose="020F0502020204030204" pitchFamily="34" charset="0"/>
                <a:cs typeface="Calibri" panose="020F0502020204030204" pitchFamily="34" charset="0"/>
              </a:rPr>
              <a:t>.</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HATEOAS decouples client and server at the network level, enabling the server to evolve independently from the client, as the server provides both the data and how to act on the data.</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23</a:t>
            </a:fld>
            <a:endParaRPr lang="de-DE"/>
          </a:p>
        </p:txBody>
      </p:sp>
    </p:spTree>
    <p:extLst>
      <p:ext uri="{BB962C8B-B14F-4D97-AF65-F5344CB8AC3E}">
        <p14:creationId xmlns:p14="http://schemas.microsoft.com/office/powerpoint/2010/main" val="116031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You might have heard of the Spring HATEOAS project, which commonly uses a form of JSON Hypermedia representation. </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This is great for API discoverability, but it doesn’t really decouple the frontend from our backend in a web browser-based application, as we split the presentation and the Hypermedia.</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Our JavaScript based frontend needs to know already that there is a link of this type and how render it into the browser.</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You still need a lot of communication between your Frontend and Backend team through API docs to evolve your Single Page Application!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But why do we decouple at the application level between the html templates and the data provider via JSON?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24</a:t>
            </a:fld>
            <a:endParaRPr lang="de-DE"/>
          </a:p>
        </p:txBody>
      </p:sp>
    </p:spTree>
    <p:extLst>
      <p:ext uri="{BB962C8B-B14F-4D97-AF65-F5344CB8AC3E}">
        <p14:creationId xmlns:p14="http://schemas.microsoft.com/office/powerpoint/2010/main" val="1042361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We need to literally rebuild the HATEOAS client every user has on his machine by shipping a multi megabyte JavaScript file to the client?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Instead of offering a JSON API to render the templates on the client we will just send the HTML templates fully rendered on the server to our client.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Including the interactions, which makes it a mature REST API with HATEOAS.</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You might remember the html on the right! Our browser can make HTTP requests by itself without any JavaScript with the form action attribute!</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We don’t need a separate client and server team as we don’t try to rebuild browser functionality and instead just leverage the software our user has on his machine anyway!</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We reduce the complexity immensely and enable developers to create features fully by themselves.</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25</a:t>
            </a:fld>
            <a:endParaRPr lang="de-DE"/>
          </a:p>
        </p:txBody>
      </p:sp>
    </p:spTree>
    <p:extLst>
      <p:ext uri="{BB962C8B-B14F-4D97-AF65-F5344CB8AC3E}">
        <p14:creationId xmlns:p14="http://schemas.microsoft.com/office/powerpoint/2010/main" val="2206273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But how do we fill the HTML with the data from our database and deliver it to the User? </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We use server-side rendering with a template engine!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Spring uses the Model View Controller Pattern for that.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26</a:t>
            </a:fld>
            <a:endParaRPr lang="de-DE"/>
          </a:p>
        </p:txBody>
      </p:sp>
    </p:spTree>
    <p:extLst>
      <p:ext uri="{BB962C8B-B14F-4D97-AF65-F5344CB8AC3E}">
        <p14:creationId xmlns:p14="http://schemas.microsoft.com/office/powerpoint/2010/main" val="507755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With MVC the browser sends a request to a Controller, where we have a </a:t>
            </a:r>
            <a:r>
              <a:rPr lang="en-GB" sz="1800" err="1">
                <a:effectLst/>
                <a:latin typeface="Calibri" panose="020F0502020204030204" pitchFamily="34" charset="0"/>
                <a:ea typeface="Calibri" panose="020F0502020204030204" pitchFamily="34" charset="0"/>
                <a:cs typeface="Calibri" panose="020F0502020204030204" pitchFamily="34" charset="0"/>
              </a:rPr>
              <a:t>GetMapping</a:t>
            </a:r>
            <a:r>
              <a:rPr lang="en-GB" sz="1800">
                <a:effectLst/>
                <a:latin typeface="Calibri" panose="020F0502020204030204" pitchFamily="34" charset="0"/>
                <a:ea typeface="Calibri" panose="020F0502020204030204" pitchFamily="34" charset="0"/>
                <a:cs typeface="Calibri" panose="020F0502020204030204" pitchFamily="34" charset="0"/>
              </a:rPr>
              <a:t> to the path “/greeting”,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27</a:t>
            </a:fld>
            <a:endParaRPr lang="de-DE"/>
          </a:p>
        </p:txBody>
      </p:sp>
    </p:spTree>
    <p:extLst>
      <p:ext uri="{BB962C8B-B14F-4D97-AF65-F5344CB8AC3E}">
        <p14:creationId xmlns:p14="http://schemas.microsoft.com/office/powerpoint/2010/main" val="1120007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Then the Controller manipulates the model, here we add a name attribute.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28</a:t>
            </a:fld>
            <a:endParaRPr lang="de-DE"/>
          </a:p>
        </p:txBody>
      </p:sp>
    </p:spTree>
    <p:extLst>
      <p:ext uri="{BB962C8B-B14F-4D97-AF65-F5344CB8AC3E}">
        <p14:creationId xmlns:p14="http://schemas.microsoft.com/office/powerpoint/2010/main" val="2552591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And finally we return the name of the template we want to render. In this case the greeting.html template in the resources folder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29</a:t>
            </a:fld>
            <a:endParaRPr lang="de-DE"/>
          </a:p>
        </p:txBody>
      </p:sp>
    </p:spTree>
    <p:extLst>
      <p:ext uri="{BB962C8B-B14F-4D97-AF65-F5344CB8AC3E}">
        <p14:creationId xmlns:p14="http://schemas.microsoft.com/office/powerpoint/2010/main" val="2204648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There are multiple template engines for spring to render html with dynamic content like Apache </a:t>
            </a:r>
            <a:r>
              <a:rPr lang="en-GB" sz="1800" err="1">
                <a:effectLst/>
                <a:latin typeface="Calibri" panose="020F0502020204030204" pitchFamily="34" charset="0"/>
                <a:ea typeface="Calibri" panose="020F0502020204030204" pitchFamily="34" charset="0"/>
                <a:cs typeface="Calibri" panose="020F0502020204030204" pitchFamily="34" charset="0"/>
              </a:rPr>
              <a:t>Freemarker</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JMustache</a:t>
            </a:r>
            <a:r>
              <a:rPr lang="en-GB" sz="1800">
                <a:effectLst/>
                <a:latin typeface="Calibri" panose="020F0502020204030204" pitchFamily="34" charset="0"/>
                <a:ea typeface="Calibri" panose="020F0502020204030204" pitchFamily="34" charset="0"/>
                <a:cs typeface="Calibri" panose="020F0502020204030204" pitchFamily="34" charset="0"/>
              </a:rPr>
              <a:t> or </a:t>
            </a:r>
            <a:r>
              <a:rPr lang="en-GB" sz="1800" err="1">
                <a:effectLst/>
                <a:latin typeface="Calibri" panose="020F0502020204030204" pitchFamily="34" charset="0"/>
                <a:ea typeface="Calibri" panose="020F0502020204030204" pitchFamily="34" charset="0"/>
                <a:cs typeface="Calibri" panose="020F0502020204030204" pitchFamily="34" charset="0"/>
              </a:rPr>
              <a:t>jstachio</a:t>
            </a:r>
            <a:r>
              <a:rPr lang="en-GB" sz="1800">
                <a:effectLst/>
                <a:latin typeface="Calibri" panose="020F0502020204030204" pitchFamily="34" charset="0"/>
                <a:ea typeface="Calibri" panose="020F0502020204030204" pitchFamily="34" charset="0"/>
                <a:cs typeface="Calibri" panose="020F0502020204030204" pitchFamily="34" charset="0"/>
              </a:rPr>
              <a:t> but in this talk we will take a look at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and JTE, the Java Template Engine. </a:t>
            </a: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But before I begin, the choice of template engine is not really that important.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the end we just render properties to strings and use if, else and loops to generate your HTML.</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30</a:t>
            </a:fld>
            <a:endParaRPr lang="de-DE"/>
          </a:p>
        </p:txBody>
      </p:sp>
    </p:spTree>
    <p:extLst>
      <p:ext uri="{BB962C8B-B14F-4D97-AF65-F5344CB8AC3E}">
        <p14:creationId xmlns:p14="http://schemas.microsoft.com/office/powerpoint/2010/main" val="736695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I’m excited to be here as this is my first Java User Group, thanks to Frederik for inviting me. </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My name is Thomas Schühly, I’m 23 years old and passionate about building awesome software with Spring Boot and Kotlin.</a:t>
            </a:r>
          </a:p>
          <a:p>
            <a:pPr>
              <a:lnSpc>
                <a:spcPct val="107000"/>
              </a:lnSpc>
              <a:spcAft>
                <a:spcPts val="800"/>
              </a:spcAft>
            </a:pP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I’m blogging about my experiences at tschuehly.de.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After hours I am working on two Open Source Libraries. Spring </a:t>
            </a:r>
            <a:r>
              <a:rPr lang="en-US" sz="1800" dirty="0" err="1">
                <a:effectLst/>
                <a:latin typeface="Calibri" panose="020F0502020204030204" pitchFamily="34" charset="0"/>
                <a:ea typeface="Calibri" panose="020F0502020204030204" pitchFamily="34" charset="0"/>
                <a:cs typeface="Calibri" panose="020F0502020204030204" pitchFamily="34" charset="0"/>
              </a:rPr>
              <a:t>ViewComponent</a:t>
            </a:r>
            <a:r>
              <a:rPr lang="en-US" sz="1800" dirty="0">
                <a:effectLst/>
                <a:latin typeface="Calibri" panose="020F0502020204030204" pitchFamily="34" charset="0"/>
                <a:ea typeface="Calibri" panose="020F0502020204030204" pitchFamily="34" charset="0"/>
                <a:cs typeface="Calibri" panose="020F0502020204030204" pitchFamily="34" charset="0"/>
              </a:rPr>
              <a:t> and the </a:t>
            </a:r>
            <a:r>
              <a:rPr lang="en-US" sz="1800" dirty="0" err="1">
                <a:effectLst/>
                <a:latin typeface="Calibri" panose="020F0502020204030204" pitchFamily="34" charset="0"/>
                <a:ea typeface="Calibri" panose="020F0502020204030204" pitchFamily="34" charset="0"/>
                <a:cs typeface="Calibri" panose="020F0502020204030204" pitchFamily="34" charset="0"/>
              </a:rPr>
              <a:t>Supabase</a:t>
            </a:r>
            <a:r>
              <a:rPr lang="en-US" sz="1800" dirty="0">
                <a:effectLst/>
                <a:latin typeface="Calibri" panose="020F0502020204030204" pitchFamily="34" charset="0"/>
                <a:ea typeface="Calibri" panose="020F0502020204030204" pitchFamily="34" charset="0"/>
                <a:cs typeface="Calibri" panose="020F0502020204030204" pitchFamily="34" charset="0"/>
              </a:rPr>
              <a:t> Security Spring Boot Starter </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I’m also working as a Freelance Web Developer for smaller clients.</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To keep me from working to much on my open-source stuff I currently work as a Process Automation Software Engineer at Mimacom Germany.</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So much for the intro!</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To get started I want to ask you a Question!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3</a:t>
            </a:fld>
            <a:endParaRPr lang="de-DE"/>
          </a:p>
        </p:txBody>
      </p:sp>
    </p:spTree>
    <p:extLst>
      <p:ext uri="{BB962C8B-B14F-4D97-AF65-F5344CB8AC3E}">
        <p14:creationId xmlns:p14="http://schemas.microsoft.com/office/powerpoint/2010/main" val="968360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First, let’s take a look at </a:t>
            </a:r>
            <a:r>
              <a:rPr lang="en-GB" sz="1800" b="1" err="1">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Thymeleaf</a:t>
            </a:r>
            <a:r>
              <a:rPr lang="en-GB" sz="18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a:t>
            </a:r>
            <a:endParaRPr lang="de-DE" sz="1800" b="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31</a:t>
            </a:fld>
            <a:endParaRPr lang="de-DE"/>
          </a:p>
        </p:txBody>
      </p:sp>
    </p:spTree>
    <p:extLst>
      <p:ext uri="{BB962C8B-B14F-4D97-AF65-F5344CB8AC3E}">
        <p14:creationId xmlns:p14="http://schemas.microsoft.com/office/powerpoint/2010/main" val="3979869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It is simple to return rendered HTML from our Endpoints.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We’ll start with the greeting.html Template we just returned from our Controller. It is bog standard HTML,</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32</a:t>
            </a:fld>
            <a:endParaRPr lang="de-DE"/>
          </a:p>
        </p:txBody>
      </p:sp>
    </p:spTree>
    <p:extLst>
      <p:ext uri="{BB962C8B-B14F-4D97-AF65-F5344CB8AC3E}">
        <p14:creationId xmlns:p14="http://schemas.microsoft.com/office/powerpoint/2010/main" val="2052841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we just add a xml namespace tag at the top so our IDE picks up the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template language. But this isn’t mandatory, it also works without the tag.</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33</a:t>
            </a:fld>
            <a:endParaRPr lang="de-DE"/>
          </a:p>
        </p:txBody>
      </p:sp>
    </p:spTree>
    <p:extLst>
      <p:ext uri="{BB962C8B-B14F-4D97-AF65-F5344CB8AC3E}">
        <p14:creationId xmlns:p14="http://schemas.microsoft.com/office/powerpoint/2010/main" val="3280749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To render the data we can define </a:t>
            </a:r>
            <a:r>
              <a:rPr lang="en-GB" sz="1800" err="1">
                <a:effectLst/>
                <a:latin typeface="Calibri" panose="020F0502020204030204" pitchFamily="34" charset="0"/>
                <a:ea typeface="Calibri" panose="020F0502020204030204" pitchFamily="34" charset="0"/>
                <a:cs typeface="Calibri" panose="020F0502020204030204" pitchFamily="34" charset="0"/>
              </a:rPr>
              <a:t>th</a:t>
            </a:r>
            <a:r>
              <a:rPr lang="en-GB" sz="1800">
                <a:effectLst/>
                <a:latin typeface="Calibri" panose="020F0502020204030204" pitchFamily="34" charset="0"/>
                <a:ea typeface="Calibri" panose="020F0502020204030204" pitchFamily="34" charset="0"/>
                <a:cs typeface="Calibri" panose="020F0502020204030204" pitchFamily="34" charset="0"/>
              </a:rPr>
              <a:t> colon attributes. In this case we define a </a:t>
            </a:r>
            <a:r>
              <a:rPr lang="en-GB" sz="1800" err="1">
                <a:effectLst/>
                <a:latin typeface="Calibri" panose="020F0502020204030204" pitchFamily="34" charset="0"/>
                <a:ea typeface="Calibri" panose="020F0502020204030204" pitchFamily="34" charset="0"/>
                <a:cs typeface="Calibri" panose="020F0502020204030204" pitchFamily="34" charset="0"/>
              </a:rPr>
              <a:t>th:text</a:t>
            </a:r>
            <a:r>
              <a:rPr lang="en-GB" sz="1800">
                <a:effectLst/>
                <a:latin typeface="Calibri" panose="020F0502020204030204" pitchFamily="34" charset="0"/>
                <a:ea typeface="Calibri" panose="020F0502020204030204" pitchFamily="34" charset="0"/>
                <a:cs typeface="Calibri" panose="020F0502020204030204" pitchFamily="34" charset="0"/>
              </a:rPr>
              <a:t> attribute.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adds “hello” and the value of the model attribute “name” to the </a:t>
            </a:r>
            <a:r>
              <a:rPr lang="en-GB" sz="1800" err="1">
                <a:effectLst/>
                <a:latin typeface="Calibri" panose="020F0502020204030204" pitchFamily="34" charset="0"/>
                <a:ea typeface="Calibri" panose="020F0502020204030204" pitchFamily="34" charset="0"/>
                <a:cs typeface="Calibri" panose="020F0502020204030204" pitchFamily="34" charset="0"/>
              </a:rPr>
              <a:t>innerHTML</a:t>
            </a:r>
            <a:r>
              <a:rPr lang="en-GB" sz="1800">
                <a:effectLst/>
                <a:latin typeface="Calibri" panose="020F0502020204030204" pitchFamily="34" charset="0"/>
                <a:ea typeface="Calibri" panose="020F0502020204030204" pitchFamily="34" charset="0"/>
                <a:cs typeface="Calibri" panose="020F0502020204030204" pitchFamily="34" charset="0"/>
              </a:rPr>
              <a:t> of our p tag.</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34</a:t>
            </a:fld>
            <a:endParaRPr lang="de-DE"/>
          </a:p>
        </p:txBody>
      </p:sp>
    </p:spTree>
    <p:extLst>
      <p:ext uri="{BB962C8B-B14F-4D97-AF65-F5344CB8AC3E}">
        <p14:creationId xmlns:p14="http://schemas.microsoft.com/office/powerpoint/2010/main" val="1831332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We can also iterate over collections with the </a:t>
            </a:r>
            <a:r>
              <a:rPr lang="en-GB" sz="1800" err="1">
                <a:effectLst/>
                <a:latin typeface="Calibri" panose="020F0502020204030204" pitchFamily="34" charset="0"/>
                <a:ea typeface="Calibri" panose="020F0502020204030204" pitchFamily="34" charset="0"/>
                <a:cs typeface="Calibri" panose="020F0502020204030204" pitchFamily="34" charset="0"/>
              </a:rPr>
              <a:t>th:each</a:t>
            </a:r>
            <a:r>
              <a:rPr lang="en-GB" sz="1800">
                <a:effectLst/>
                <a:latin typeface="Calibri" panose="020F0502020204030204" pitchFamily="34" charset="0"/>
                <a:ea typeface="Calibri" panose="020F0502020204030204" pitchFamily="34" charset="0"/>
                <a:cs typeface="Calibri" panose="020F0502020204030204" pitchFamily="34" charset="0"/>
              </a:rPr>
              <a:t> tag. We can then access the properties of each object in our collection.</a:t>
            </a: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In this example we show a table data cell for each property of our product object.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35</a:t>
            </a:fld>
            <a:endParaRPr lang="de-DE"/>
          </a:p>
        </p:txBody>
      </p:sp>
    </p:spTree>
    <p:extLst>
      <p:ext uri="{BB962C8B-B14F-4D97-AF65-F5344CB8AC3E}">
        <p14:creationId xmlns:p14="http://schemas.microsoft.com/office/powerpoint/2010/main" val="4265817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Conditionals are also very simple. We use the ternary operator you might now from other languages.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If the </a:t>
            </a:r>
            <a:r>
              <a:rPr lang="en-GB" sz="1800" err="1">
                <a:effectLst/>
                <a:latin typeface="Calibri" panose="020F0502020204030204" pitchFamily="34" charset="0"/>
                <a:ea typeface="Calibri" panose="020F0502020204030204" pitchFamily="34" charset="0"/>
                <a:cs typeface="Calibri" panose="020F0502020204030204" pitchFamily="34" charset="0"/>
              </a:rPr>
              <a:t>inStock</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boolean</a:t>
            </a:r>
            <a:r>
              <a:rPr lang="en-GB" sz="1800">
                <a:effectLst/>
                <a:latin typeface="Calibri" panose="020F0502020204030204" pitchFamily="34" charset="0"/>
                <a:ea typeface="Calibri" panose="020F0502020204030204" pitchFamily="34" charset="0"/>
                <a:cs typeface="Calibri" panose="020F0502020204030204" pitchFamily="34" charset="0"/>
              </a:rPr>
              <a:t> evaluates to true we will show the message </a:t>
            </a:r>
            <a:r>
              <a:rPr lang="en-GB" sz="1800" err="1">
                <a:effectLst/>
                <a:latin typeface="Calibri" panose="020F0502020204030204" pitchFamily="34" charset="0"/>
                <a:ea typeface="Calibri" panose="020F0502020204030204" pitchFamily="34" charset="0"/>
                <a:cs typeface="Calibri" panose="020F0502020204030204" pitchFamily="34" charset="0"/>
              </a:rPr>
              <a:t>inStock</a:t>
            </a:r>
            <a:r>
              <a:rPr lang="en-GB" sz="1800">
                <a:effectLst/>
                <a:latin typeface="Calibri" panose="020F0502020204030204" pitchFamily="34" charset="0"/>
                <a:ea typeface="Calibri" panose="020F0502020204030204" pitchFamily="34" charset="0"/>
                <a:cs typeface="Calibri" panose="020F0502020204030204" pitchFamily="34" charset="0"/>
              </a:rPr>
              <a:t> and else we show the message </a:t>
            </a:r>
            <a:r>
              <a:rPr lang="en-GB" sz="1800" err="1">
                <a:effectLst/>
                <a:latin typeface="Calibri" panose="020F0502020204030204" pitchFamily="34" charset="0"/>
                <a:ea typeface="Calibri" panose="020F0502020204030204" pitchFamily="34" charset="0"/>
                <a:cs typeface="Calibri" panose="020F0502020204030204" pitchFamily="34" charset="0"/>
              </a:rPr>
              <a:t>notInStock</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has a lot more features, but I will not go more in depth, as you can build so much with these two already.</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36</a:t>
            </a:fld>
            <a:endParaRPr lang="de-DE"/>
          </a:p>
        </p:txBody>
      </p:sp>
    </p:spTree>
    <p:extLst>
      <p:ext uri="{BB962C8B-B14F-4D97-AF65-F5344CB8AC3E}">
        <p14:creationId xmlns:p14="http://schemas.microsoft.com/office/powerpoint/2010/main" val="2557436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Next, we will look at the Java Template Engine, which might feel more natural for Java Developers and has an awesome IntelliJ Plugin that makes JTE very productive.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37</a:t>
            </a:fld>
            <a:endParaRPr lang="de-DE"/>
          </a:p>
        </p:txBody>
      </p:sp>
    </p:spTree>
    <p:extLst>
      <p:ext uri="{BB962C8B-B14F-4D97-AF65-F5344CB8AC3E}">
        <p14:creationId xmlns:p14="http://schemas.microsoft.com/office/powerpoint/2010/main" val="2659339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With JTE we can use plain java expressions right inside the html, inside some curly braces. You can use them wherever you want, inside attributes or between html tags.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38</a:t>
            </a:fld>
            <a:endParaRPr lang="de-DE"/>
          </a:p>
        </p:txBody>
      </p:sp>
    </p:spTree>
    <p:extLst>
      <p:ext uri="{BB962C8B-B14F-4D97-AF65-F5344CB8AC3E}">
        <p14:creationId xmlns:p14="http://schemas.microsoft.com/office/powerpoint/2010/main" val="60348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Because JTE Templates are compiled to native Java classes, you need to import necessary Classes with the @import syntax, you also declare the parameters that need to exist in the model right on the template with an @param annotation.</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39</a:t>
            </a:fld>
            <a:endParaRPr lang="de-DE"/>
          </a:p>
        </p:txBody>
      </p:sp>
    </p:spTree>
    <p:extLst>
      <p:ext uri="{BB962C8B-B14F-4D97-AF65-F5344CB8AC3E}">
        <p14:creationId xmlns:p14="http://schemas.microsoft.com/office/powerpoint/2010/main" val="766033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You can also use control structures like ifs that feel like java right in your HTML. Here we check that the description is not null.</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40</a:t>
            </a:fld>
            <a:endParaRPr lang="de-DE"/>
          </a:p>
        </p:txBody>
      </p:sp>
    </p:spTree>
    <p:extLst>
      <p:ext uri="{BB962C8B-B14F-4D97-AF65-F5344CB8AC3E}">
        <p14:creationId xmlns:p14="http://schemas.microsoft.com/office/powerpoint/2010/main" val="287595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a:t>
            </a:fld>
            <a:endParaRPr lang="de-DE"/>
          </a:p>
        </p:txBody>
      </p:sp>
    </p:spTree>
    <p:extLst>
      <p:ext uri="{BB962C8B-B14F-4D97-AF65-F5344CB8AC3E}">
        <p14:creationId xmlns:p14="http://schemas.microsoft.com/office/powerpoint/2010/main" val="3805281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can also you use for loops, for example to loop over a List of Objects to create a Table.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this example we have a list of persons and we want to show each person as a row of our table.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41</a:t>
            </a:fld>
            <a:endParaRPr lang="de-DE"/>
          </a:p>
        </p:txBody>
      </p:sp>
    </p:spTree>
    <p:extLst>
      <p:ext uri="{BB962C8B-B14F-4D97-AF65-F5344CB8AC3E}">
        <p14:creationId xmlns:p14="http://schemas.microsoft.com/office/powerpoint/2010/main" val="770855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Model View Controller Approach is quite simple but it has some shortcomings that bugged me over the last year while building my Software as a Service Side Business with Spring and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two most popular JavaScript SPA Frameworks were build by some of the smartest Software Engineers in the world at Google and Facebook and there is a reason that they build UIs based on components. Because components make UI’s reusable and self-contained.</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42</a:t>
            </a:fld>
            <a:endParaRPr lang="de-DE"/>
          </a:p>
        </p:txBody>
      </p:sp>
    </p:spTree>
    <p:extLst>
      <p:ext uri="{BB962C8B-B14F-4D97-AF65-F5344CB8AC3E}">
        <p14:creationId xmlns:p14="http://schemas.microsoft.com/office/powerpoint/2010/main" val="3922371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And components are pretty cool, that’s why GitHub built their own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library for their monolith server rendered ruby on rails web application, github.com.</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But there weren’t components for creating reusable, </a:t>
            </a:r>
            <a:r>
              <a:rPr lang="en-GB" sz="1800" err="1">
                <a:effectLst/>
                <a:latin typeface="Calibri" panose="020F0502020204030204" pitchFamily="34" charset="0"/>
                <a:ea typeface="Calibri" panose="020F0502020204030204" pitchFamily="34" charset="0"/>
                <a:cs typeface="Calibri" panose="020F0502020204030204" pitchFamily="34" charset="0"/>
              </a:rPr>
              <a:t>typesafe</a:t>
            </a:r>
            <a:r>
              <a:rPr lang="en-GB" sz="1800">
                <a:effectLst/>
                <a:latin typeface="Calibri" panose="020F0502020204030204" pitchFamily="34" charset="0"/>
                <a:ea typeface="Calibri" panose="020F0502020204030204" pitchFamily="34" charset="0"/>
                <a:cs typeface="Calibri" panose="020F0502020204030204" pitchFamily="34" charset="0"/>
              </a:rPr>
              <a:t> UI’s with Spring Boot yet.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43</a:t>
            </a:fld>
            <a:endParaRPr lang="de-DE"/>
          </a:p>
        </p:txBody>
      </p:sp>
    </p:spTree>
    <p:extLst>
      <p:ext uri="{BB962C8B-B14F-4D97-AF65-F5344CB8AC3E}">
        <p14:creationId xmlns:p14="http://schemas.microsoft.com/office/powerpoint/2010/main" val="3554042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Well fret not, I’ve solved that with the Spring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Library and I will show you how we solve the issues that occur with a MVC approach.</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44</a:t>
            </a:fld>
            <a:endParaRPr lang="de-DE"/>
          </a:p>
        </p:txBody>
      </p:sp>
    </p:spTree>
    <p:extLst>
      <p:ext uri="{BB962C8B-B14F-4D97-AF65-F5344CB8AC3E}">
        <p14:creationId xmlns:p14="http://schemas.microsoft.com/office/powerpoint/2010/main" val="1068658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first problem with MVC is that your controller needs to know what variables are used in your template, tightly coupling your controller to your View.</a:t>
            </a: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And there are no compile time checks if the template has all model properties available.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will get especially spicy if you reuse templates inside other templates. Because if you want to change the template variables you need to change the model in every controller method that returns this template.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45</a:t>
            </a:fld>
            <a:endParaRPr lang="de-DE"/>
          </a:p>
        </p:txBody>
      </p:sp>
    </p:spTree>
    <p:extLst>
      <p:ext uri="{BB962C8B-B14F-4D97-AF65-F5344CB8AC3E}">
        <p14:creationId xmlns:p14="http://schemas.microsoft.com/office/powerpoint/2010/main" val="3211538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can solve this problem with Spring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ViewComponents</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create a component with the @ViewComponent Annotation, making it a Spring Managed Bean. Meaning we can use dependency injection like any other Spring Component.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Then the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needs to define a render method that returns a </a:t>
            </a:r>
            <a:r>
              <a:rPr lang="en-GB" sz="1800" err="1">
                <a:effectLst/>
                <a:latin typeface="Calibri" panose="020F0502020204030204" pitchFamily="34" charset="0"/>
                <a:ea typeface="Calibri" panose="020F0502020204030204" pitchFamily="34" charset="0"/>
                <a:cs typeface="Calibri" panose="020F0502020204030204" pitchFamily="34" charset="0"/>
              </a:rPr>
              <a:t>ViewContext</a:t>
            </a:r>
            <a:r>
              <a:rPr lang="en-GB" sz="1800">
                <a:effectLst/>
                <a:latin typeface="Calibri" panose="020F0502020204030204" pitchFamily="34" charset="0"/>
                <a:ea typeface="Calibri" panose="020F0502020204030204" pitchFamily="34" charset="0"/>
                <a:cs typeface="Calibri" panose="020F0502020204030204" pitchFamily="34" charset="0"/>
              </a:rPr>
              <a:t>. It declares a </a:t>
            </a:r>
            <a:r>
              <a:rPr lang="en-GB" sz="1800" err="1">
                <a:effectLst/>
                <a:latin typeface="Calibri" panose="020F0502020204030204" pitchFamily="34" charset="0"/>
                <a:ea typeface="Calibri" panose="020F0502020204030204" pitchFamily="34" charset="0"/>
                <a:cs typeface="Calibri" panose="020F0502020204030204" pitchFamily="34" charset="0"/>
              </a:rPr>
              <a:t>helloWorld</a:t>
            </a:r>
            <a:r>
              <a:rPr lang="en-GB" sz="1800">
                <a:effectLst/>
                <a:latin typeface="Calibri" panose="020F0502020204030204" pitchFamily="34" charset="0"/>
                <a:ea typeface="Calibri" panose="020F0502020204030204" pitchFamily="34" charset="0"/>
                <a:cs typeface="Calibri" panose="020F0502020204030204" pitchFamily="34" charset="0"/>
              </a:rPr>
              <a:t> parameter that receives it’s info from an </a:t>
            </a:r>
            <a:r>
              <a:rPr lang="en-GB" sz="1800" err="1">
                <a:effectLst/>
                <a:latin typeface="Calibri" panose="020F0502020204030204" pitchFamily="34" charset="0"/>
                <a:ea typeface="Calibri" panose="020F0502020204030204" pitchFamily="34" charset="0"/>
                <a:cs typeface="Calibri" panose="020F0502020204030204" pitchFamily="34" charset="0"/>
              </a:rPr>
              <a:t>ExampleService</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needs to have a template with the same name as the component in the same package.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the template we can use all properties that we created in the </a:t>
            </a:r>
            <a:r>
              <a:rPr lang="en-GB" sz="1800" err="1">
                <a:effectLst/>
                <a:latin typeface="Calibri" panose="020F0502020204030204" pitchFamily="34" charset="0"/>
                <a:ea typeface="Calibri" panose="020F0502020204030204" pitchFamily="34" charset="0"/>
                <a:cs typeface="Calibri" panose="020F0502020204030204" pitchFamily="34" charset="0"/>
              </a:rPr>
              <a:t>ViewContext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46</a:t>
            </a:fld>
            <a:endParaRPr lang="de-DE"/>
          </a:p>
        </p:txBody>
      </p:sp>
    </p:spTree>
    <p:extLst>
      <p:ext uri="{BB962C8B-B14F-4D97-AF65-F5344CB8AC3E}">
        <p14:creationId xmlns:p14="http://schemas.microsoft.com/office/powerpoint/2010/main" val="2187509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if we want do display the component when a user navigates to a certain route we can just call the </a:t>
            </a:r>
            <a:r>
              <a:rPr lang="en-GB" sz="1800" err="1">
                <a:effectLst/>
                <a:latin typeface="Calibri" panose="020F0502020204030204" pitchFamily="34" charset="0"/>
                <a:ea typeface="Calibri" panose="020F0502020204030204" pitchFamily="34" charset="0"/>
                <a:cs typeface="Calibri" panose="020F0502020204030204" pitchFamily="34" charset="0"/>
              </a:rPr>
              <a:t>HomeViewComponent</a:t>
            </a:r>
            <a:r>
              <a:rPr lang="en-GB" sz="1800">
                <a:effectLst/>
                <a:latin typeface="Calibri" panose="020F0502020204030204" pitchFamily="34" charset="0"/>
                <a:ea typeface="Calibri" panose="020F0502020204030204" pitchFamily="34" charset="0"/>
                <a:cs typeface="Calibri" panose="020F0502020204030204" pitchFamily="34" charset="0"/>
              </a:rPr>
              <a:t> render method and return that in our Controller.</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now have clear separation of concerns, Controllers are responsible for routing, and not for data fetching. Instead our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is responsible that the HTML Template has all data available for correct rendering.</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47</a:t>
            </a:fld>
            <a:endParaRPr lang="de-DE"/>
          </a:p>
        </p:txBody>
      </p:sp>
    </p:spTree>
    <p:extLst>
      <p:ext uri="{BB962C8B-B14F-4D97-AF65-F5344CB8AC3E}">
        <p14:creationId xmlns:p14="http://schemas.microsoft.com/office/powerpoint/2010/main" val="1955978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can nest components and thus reuse them efficiently with Spring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just need to pass the </a:t>
            </a:r>
            <a:r>
              <a:rPr lang="en-GB" sz="1800" err="1">
                <a:effectLst/>
                <a:latin typeface="Calibri" panose="020F0502020204030204" pitchFamily="34" charset="0"/>
                <a:ea typeface="Calibri" panose="020F0502020204030204" pitchFamily="34" charset="0"/>
                <a:cs typeface="Calibri" panose="020F0502020204030204" pitchFamily="34" charset="0"/>
              </a:rPr>
              <a:t>ViewContext</a:t>
            </a:r>
            <a:r>
              <a:rPr lang="en-GB" sz="1800">
                <a:effectLst/>
                <a:latin typeface="Calibri" panose="020F0502020204030204" pitchFamily="34" charset="0"/>
                <a:ea typeface="Calibri" panose="020F0502020204030204" pitchFamily="34" charset="0"/>
                <a:cs typeface="Calibri" panose="020F0502020204030204" pitchFamily="34" charset="0"/>
              </a:rPr>
              <a:t> that the </a:t>
            </a:r>
            <a:r>
              <a:rPr lang="en-GB" sz="1800" err="1">
                <a:effectLst/>
                <a:latin typeface="Calibri" panose="020F0502020204030204" pitchFamily="34" charset="0"/>
                <a:ea typeface="Calibri" panose="020F0502020204030204" pitchFamily="34" charset="0"/>
                <a:cs typeface="Calibri" panose="020F0502020204030204" pitchFamily="34" charset="0"/>
              </a:rPr>
              <a:t>parameterViewComponent.render</a:t>
            </a:r>
            <a:r>
              <a:rPr lang="en-GB" sz="1800">
                <a:effectLst/>
                <a:latin typeface="Calibri" panose="020F0502020204030204" pitchFamily="34" charset="0"/>
                <a:ea typeface="Calibri" panose="020F0502020204030204" pitchFamily="34" charset="0"/>
                <a:cs typeface="Calibri" panose="020F0502020204030204" pitchFamily="34" charset="0"/>
              </a:rPr>
              <a:t> method creates to our template.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With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we use the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attribute and reference the </a:t>
            </a:r>
            <a:r>
              <a:rPr lang="en-GB" sz="1800" err="1">
                <a:effectLst/>
                <a:latin typeface="Calibri" panose="020F0502020204030204" pitchFamily="34" charset="0"/>
                <a:ea typeface="Calibri" panose="020F0502020204030204" pitchFamily="34" charset="0"/>
                <a:cs typeface="Calibri" panose="020F0502020204030204" pitchFamily="34" charset="0"/>
              </a:rPr>
              <a:t>parameterViewComponent</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ViewProperty</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With JTE we can use the </a:t>
            </a:r>
            <a:r>
              <a:rPr lang="en-GB" sz="1800" err="1">
                <a:effectLst/>
                <a:latin typeface="Calibri" panose="020F0502020204030204" pitchFamily="34" charset="0"/>
                <a:ea typeface="Calibri" panose="020F0502020204030204" pitchFamily="34" charset="0"/>
                <a:cs typeface="Calibri" panose="020F0502020204030204" pitchFamily="34" charset="0"/>
              </a:rPr>
              <a:t>parameterViewComponent</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ViewProperty</a:t>
            </a:r>
            <a:r>
              <a:rPr lang="en-GB" sz="1800">
                <a:effectLst/>
                <a:latin typeface="Calibri" panose="020F0502020204030204" pitchFamily="34" charset="0"/>
                <a:ea typeface="Calibri" panose="020F0502020204030204" pitchFamily="34" charset="0"/>
                <a:cs typeface="Calibri" panose="020F0502020204030204" pitchFamily="34" charset="0"/>
              </a:rPr>
              <a:t> inside a JTE Expression and JTE will insert the rendered HTML of the </a:t>
            </a:r>
            <a:r>
              <a:rPr lang="en-GB" sz="1800" err="1">
                <a:effectLst/>
                <a:latin typeface="Calibri" panose="020F0502020204030204" pitchFamily="34" charset="0"/>
                <a:ea typeface="Calibri" panose="020F0502020204030204" pitchFamily="34" charset="0"/>
                <a:cs typeface="Calibri" panose="020F0502020204030204" pitchFamily="34" charset="0"/>
              </a:rPr>
              <a:t>ParameterViewComponent</a:t>
            </a:r>
            <a:r>
              <a:rPr lang="en-GB" sz="1800">
                <a:effectLst/>
                <a:latin typeface="Calibri" panose="020F0502020204030204" pitchFamily="34" charset="0"/>
                <a:ea typeface="Calibri" panose="020F0502020204030204" pitchFamily="34" charset="0"/>
                <a:cs typeface="Calibri" panose="020F0502020204030204" pitchFamily="34" charset="0"/>
              </a:rPr>
              <a:t> at this location.</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a:t>
            </a:r>
            <a:r>
              <a:rPr lang="en-GB" sz="1800" err="1">
                <a:effectLst/>
                <a:latin typeface="Calibri" panose="020F0502020204030204" pitchFamily="34" charset="0"/>
                <a:ea typeface="Calibri" panose="020F0502020204030204" pitchFamily="34" charset="0"/>
                <a:cs typeface="Calibri" panose="020F0502020204030204" pitchFamily="34" charset="0"/>
              </a:rPr>
              <a:t>HomeViewComponent</a:t>
            </a:r>
            <a:r>
              <a:rPr lang="en-GB" sz="1800">
                <a:effectLst/>
                <a:latin typeface="Calibri" panose="020F0502020204030204" pitchFamily="34" charset="0"/>
                <a:ea typeface="Calibri" panose="020F0502020204030204" pitchFamily="34" charset="0"/>
                <a:cs typeface="Calibri" panose="020F0502020204030204" pitchFamily="34" charset="0"/>
              </a:rPr>
              <a:t> is independent as it fetches the data for rendering itself but making it less reusable, as the data source is fixed.</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48</a:t>
            </a:fld>
            <a:endParaRPr lang="de-DE"/>
          </a:p>
        </p:txBody>
      </p:sp>
    </p:spTree>
    <p:extLst>
      <p:ext uri="{BB962C8B-B14F-4D97-AF65-F5344CB8AC3E}">
        <p14:creationId xmlns:p14="http://schemas.microsoft.com/office/powerpoint/2010/main" val="3748196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To create reusable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ViewComponents</a:t>
            </a:r>
            <a:r>
              <a:rPr lang="en-GB" sz="1800">
                <a:effectLst/>
                <a:latin typeface="Calibri" panose="020F0502020204030204" pitchFamily="34" charset="0"/>
                <a:ea typeface="Calibri" panose="020F0502020204030204" pitchFamily="34" charset="0"/>
                <a:cs typeface="Calibri" panose="020F0502020204030204" pitchFamily="34" charset="0"/>
              </a:rPr>
              <a:t> we can parameterize them. They don’t do any data fetching, and instead rely on the parent component to pass the data via the render parameters, meaning we can easily reuse this component all over our application. This gives us the ability to easily create type safe templates for commonly used UI Patterns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49</a:t>
            </a:fld>
            <a:endParaRPr lang="de-DE"/>
          </a:p>
        </p:txBody>
      </p:sp>
    </p:spTree>
    <p:extLst>
      <p:ext uri="{BB962C8B-B14F-4D97-AF65-F5344CB8AC3E}">
        <p14:creationId xmlns:p14="http://schemas.microsoft.com/office/powerpoint/2010/main" val="4278313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With the MVC approach templates need to live in the resources folder, but your Controller is in your </a:t>
            </a:r>
            <a:r>
              <a:rPr lang="en-GB" sz="1800" err="1">
                <a:effectLst/>
                <a:latin typeface="Calibri" panose="020F0502020204030204" pitchFamily="34" charset="0"/>
                <a:ea typeface="Calibri" panose="020F0502020204030204" pitchFamily="34" charset="0"/>
                <a:cs typeface="Calibri" panose="020F0502020204030204" pitchFamily="34" charset="0"/>
              </a:rPr>
              <a:t>kotlin</a:t>
            </a:r>
            <a:r>
              <a:rPr lang="en-GB" sz="1800">
                <a:effectLst/>
                <a:latin typeface="Calibri" panose="020F0502020204030204" pitchFamily="34" charset="0"/>
                <a:ea typeface="Calibri" panose="020F0502020204030204" pitchFamily="34" charset="0"/>
                <a:cs typeface="Calibri" panose="020F0502020204030204" pitchFamily="34" charset="0"/>
              </a:rPr>
              <a:t> directory. Thus we have a strong disconnect between where the data for the  templates is aggregated and where the templates use that data. This structure provides very low cohesion and adds cognitive load when trying to evolve our Frontend.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50</a:t>
            </a:fld>
            <a:endParaRPr lang="de-DE"/>
          </a:p>
        </p:txBody>
      </p:sp>
    </p:spTree>
    <p:extLst>
      <p:ext uri="{BB962C8B-B14F-4D97-AF65-F5344CB8AC3E}">
        <p14:creationId xmlns:p14="http://schemas.microsoft.com/office/powerpoint/2010/main" val="4001175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rPr>
              <a:t>Most of you are Software Engineers, I assume all of you know what the Software part is</a:t>
            </a:r>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a:t>
            </a:fld>
            <a:endParaRPr lang="de-DE"/>
          </a:p>
        </p:txBody>
      </p:sp>
    </p:spTree>
    <p:extLst>
      <p:ext uri="{BB962C8B-B14F-4D97-AF65-F5344CB8AC3E}">
        <p14:creationId xmlns:p14="http://schemas.microsoft.com/office/powerpoint/2010/main" val="2713573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With Spring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we can create a highly cohesive code structure because each template needs to live in the same package as the data provider. What this also allows is a completely feature based package structure.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You can see here that with MVC our slideshow feature is split in two completely separated files while with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ViewComponents</a:t>
            </a:r>
            <a:r>
              <a:rPr lang="en-GB" sz="1800">
                <a:effectLst/>
                <a:latin typeface="Calibri" panose="020F0502020204030204" pitchFamily="34" charset="0"/>
                <a:ea typeface="Calibri" panose="020F0502020204030204" pitchFamily="34" charset="0"/>
                <a:cs typeface="Calibri" panose="020F0502020204030204" pitchFamily="34" charset="0"/>
              </a:rPr>
              <a:t> our whole feature is nicely bundled into a package.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51</a:t>
            </a:fld>
            <a:endParaRPr lang="de-DE"/>
          </a:p>
        </p:txBody>
      </p:sp>
    </p:spTree>
    <p:extLst>
      <p:ext uri="{BB962C8B-B14F-4D97-AF65-F5344CB8AC3E}">
        <p14:creationId xmlns:p14="http://schemas.microsoft.com/office/powerpoint/2010/main" val="2028443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But why did we move away from the Hypermedia model to the JavaScript Dystopia of today, if it is so simple to create HTML on the Server? We did because HTML is quite limited and did not really evolve as a Hypermedia. If you think about it, there are only two hypermedia controls, the anchor tag enabled the fundamental hypermedia system we know as the world wide web, by allowing to interconnect resources with URIs.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second element was the form tag, introduced in the HTML 2 RFC in 1995. It enabled transactions for this vast hypermedia system for the first time and it made web experiences as we know them today possible. But as you can see a form looks the same as it did 28 years ago.</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52</a:t>
            </a:fld>
            <a:endParaRPr lang="de-DE"/>
          </a:p>
        </p:txBody>
      </p:sp>
    </p:spTree>
    <p:extLst>
      <p:ext uri="{BB962C8B-B14F-4D97-AF65-F5344CB8AC3E}">
        <p14:creationId xmlns:p14="http://schemas.microsoft.com/office/powerpoint/2010/main" val="36805083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800">
                <a:effectLst/>
                <a:latin typeface="Calibri" panose="020F0502020204030204" pitchFamily="34" charset="0"/>
                <a:ea typeface="Calibri" panose="020F0502020204030204" pitchFamily="34" charset="0"/>
              </a:rPr>
              <a:t>But one guy in Montana and his friends were not satisfied with that and started a Library to complete HTML as a Hypermedia and compete against the giant JavaScript Ecosystem fuelled by big tech as we know it today. </a:t>
            </a:r>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53</a:t>
            </a:fld>
            <a:endParaRPr lang="de-DE"/>
          </a:p>
        </p:txBody>
      </p:sp>
    </p:spTree>
    <p:extLst>
      <p:ext uri="{BB962C8B-B14F-4D97-AF65-F5344CB8AC3E}">
        <p14:creationId xmlns:p14="http://schemas.microsoft.com/office/powerpoint/2010/main" val="23047034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Library is called </a:t>
            </a:r>
            <a:r>
              <a:rPr lang="en-GB" sz="1800" err="1">
                <a:effectLst/>
                <a:latin typeface="Calibri" panose="020F0502020204030204" pitchFamily="34" charset="0"/>
                <a:ea typeface="Calibri" panose="020F0502020204030204" pitchFamily="34" charset="0"/>
                <a:cs typeface="Calibri" panose="020F0502020204030204" pitchFamily="34" charset="0"/>
              </a:rPr>
              <a:t>htmx</a:t>
            </a:r>
            <a:r>
              <a:rPr lang="en-GB" sz="1800">
                <a:effectLst/>
                <a:latin typeface="Calibri" panose="020F0502020204030204" pitchFamily="34" charset="0"/>
                <a:ea typeface="Calibri" panose="020F0502020204030204" pitchFamily="34" charset="0"/>
                <a:cs typeface="Calibri" panose="020F0502020204030204" pitchFamily="34" charset="0"/>
              </a:rPr>
              <a:t> and is gaining traction over the last year. Recently getting picked up by </a:t>
            </a:r>
            <a:r>
              <a:rPr lang="en-GB" sz="1800" err="1">
                <a:effectLst/>
                <a:latin typeface="Calibri" panose="020F0502020204030204" pitchFamily="34" charset="0"/>
                <a:ea typeface="Calibri" panose="020F0502020204030204" pitchFamily="34" charset="0"/>
                <a:cs typeface="Calibri" panose="020F0502020204030204" pitchFamily="34" charset="0"/>
              </a:rPr>
              <a:t>GitHubs</a:t>
            </a:r>
            <a:r>
              <a:rPr lang="en-GB" sz="1800">
                <a:effectLst/>
                <a:latin typeface="Calibri" panose="020F0502020204030204" pitchFamily="34" charset="0"/>
                <a:ea typeface="Calibri" panose="020F0502020204030204" pitchFamily="34" charset="0"/>
                <a:cs typeface="Calibri" panose="020F0502020204030204" pitchFamily="34" charset="0"/>
              </a:rPr>
              <a:t> first open source accelerator program.</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a Nutshell </a:t>
            </a:r>
            <a:r>
              <a:rPr lang="en-GB" sz="1800" err="1">
                <a:effectLst/>
                <a:latin typeface="Calibri" panose="020F0502020204030204" pitchFamily="34" charset="0"/>
                <a:ea typeface="Calibri" panose="020F0502020204030204" pitchFamily="34" charset="0"/>
                <a:cs typeface="Calibri" panose="020F0502020204030204" pitchFamily="34" charset="0"/>
              </a:rPr>
              <a:t>htmx</a:t>
            </a:r>
            <a:r>
              <a:rPr lang="en-GB" sz="1800">
                <a:effectLst/>
                <a:latin typeface="Calibri" panose="020F0502020204030204" pitchFamily="34" charset="0"/>
                <a:ea typeface="Calibri" panose="020F0502020204030204" pitchFamily="34" charset="0"/>
                <a:cs typeface="Calibri" panose="020F0502020204030204" pitchFamily="34" charset="0"/>
              </a:rPr>
              <a:t> allows you to access modern browser features without ever leaving your HTML, you can create interactive features without needing to touch any JavaScript.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54</a:t>
            </a:fld>
            <a:endParaRPr lang="de-DE"/>
          </a:p>
        </p:txBody>
      </p:sp>
    </p:spTree>
    <p:extLst>
      <p:ext uri="{BB962C8B-B14F-4D97-AF65-F5344CB8AC3E}">
        <p14:creationId xmlns:p14="http://schemas.microsoft.com/office/powerpoint/2010/main" val="19699408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To understand </a:t>
            </a:r>
            <a:r>
              <a:rPr lang="en-GB" sz="1800" err="1">
                <a:effectLst/>
                <a:latin typeface="Calibri" panose="020F0502020204030204" pitchFamily="34" charset="0"/>
                <a:ea typeface="Calibri" panose="020F0502020204030204" pitchFamily="34" charset="0"/>
                <a:cs typeface="Calibri" panose="020F0502020204030204" pitchFamily="34" charset="0"/>
              </a:rPr>
              <a:t>htmx</a:t>
            </a:r>
            <a:r>
              <a:rPr lang="en-GB" sz="1800">
                <a:effectLst/>
                <a:latin typeface="Calibri" panose="020F0502020204030204" pitchFamily="34" charset="0"/>
                <a:ea typeface="Calibri" panose="020F0502020204030204" pitchFamily="34" charset="0"/>
                <a:cs typeface="Calibri" panose="020F0502020204030204" pitchFamily="34" charset="0"/>
              </a:rPr>
              <a:t> we will first take a look at the native anchor tag: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anchor tag tells a browser:</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“When a user clicks on this link, issue an HTTP GET request to ‘/blog’ and load the response content into the browser window”.</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55</a:t>
            </a:fld>
            <a:endParaRPr lang="de-DE"/>
          </a:p>
        </p:txBody>
      </p:sp>
    </p:spTree>
    <p:extLst>
      <p:ext uri="{BB962C8B-B14F-4D97-AF65-F5344CB8AC3E}">
        <p14:creationId xmlns:p14="http://schemas.microsoft.com/office/powerpoint/2010/main" val="2386573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If we now look at a simple example of HTMX: This tells </a:t>
            </a:r>
            <a:r>
              <a:rPr lang="en-GB" sz="1800" err="1">
                <a:effectLst/>
                <a:latin typeface="Calibri" panose="020F0502020204030204" pitchFamily="34" charset="0"/>
                <a:ea typeface="Calibri" panose="020F0502020204030204" pitchFamily="34" charset="0"/>
                <a:cs typeface="Calibri" panose="020F0502020204030204" pitchFamily="34" charset="0"/>
              </a:rPr>
              <a:t>htmx</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“Issue an HTTP POST request to ‘/clicked’ When a user clicks on this button, and use the content from the response to replace the element with the id parent-div in the DOM, and swap the whole element.” </a:t>
            </a: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HTMX has sensible defaults, you wouldn’t need the </a:t>
            </a:r>
            <a:r>
              <a:rPr lang="en-GB" sz="1800" err="1">
                <a:effectLst/>
                <a:latin typeface="Calibri" panose="020F0502020204030204" pitchFamily="34" charset="0"/>
                <a:ea typeface="Calibri" panose="020F0502020204030204" pitchFamily="34" charset="0"/>
                <a:cs typeface="Calibri" panose="020F0502020204030204" pitchFamily="34" charset="0"/>
              </a:rPr>
              <a:t>hx</a:t>
            </a:r>
            <a:r>
              <a:rPr lang="en-GB" sz="1800">
                <a:effectLst/>
                <a:latin typeface="Calibri" panose="020F0502020204030204" pitchFamily="34" charset="0"/>
                <a:ea typeface="Calibri" panose="020F0502020204030204" pitchFamily="34" charset="0"/>
                <a:cs typeface="Calibri" panose="020F0502020204030204" pitchFamily="34" charset="0"/>
              </a:rPr>
              <a:t>-trigger attribute because it is the standard behaviour for a button element.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err="1">
                <a:effectLst/>
                <a:latin typeface="Calibri" panose="020F0502020204030204" pitchFamily="34" charset="0"/>
                <a:ea typeface="Calibri" panose="020F0502020204030204" pitchFamily="34" charset="0"/>
                <a:cs typeface="Calibri" panose="020F0502020204030204" pitchFamily="34" charset="0"/>
              </a:rPr>
              <a:t>htmx</a:t>
            </a:r>
            <a:r>
              <a:rPr lang="en-GB" sz="1800">
                <a:effectLst/>
                <a:latin typeface="Calibri" panose="020F0502020204030204" pitchFamily="34" charset="0"/>
                <a:ea typeface="Calibri" panose="020F0502020204030204" pitchFamily="34" charset="0"/>
                <a:cs typeface="Calibri" panose="020F0502020204030204" pitchFamily="34" charset="0"/>
              </a:rPr>
              <a:t> extends and generalizes the core idea of HTML as a hypertext, opening up many more possibilities directly within the language.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56</a:t>
            </a:fld>
            <a:endParaRPr lang="de-DE"/>
          </a:p>
        </p:txBody>
      </p:sp>
    </p:spTree>
    <p:extLst>
      <p:ext uri="{BB962C8B-B14F-4D97-AF65-F5344CB8AC3E}">
        <p14:creationId xmlns:p14="http://schemas.microsoft.com/office/powerpoint/2010/main" val="32233132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enable developers to easily create </a:t>
            </a:r>
            <a:r>
              <a:rPr lang="en-GB" sz="1800" err="1">
                <a:effectLst/>
                <a:latin typeface="Calibri" panose="020F0502020204030204" pitchFamily="34" charset="0"/>
                <a:ea typeface="Calibri" panose="020F0502020204030204" pitchFamily="34" charset="0"/>
                <a:cs typeface="Calibri" panose="020F0502020204030204" pitchFamily="34" charset="0"/>
              </a:rPr>
              <a:t>fullstack</a:t>
            </a:r>
            <a:r>
              <a:rPr lang="en-GB" sz="1800">
                <a:effectLst/>
                <a:latin typeface="Calibri" panose="020F0502020204030204" pitchFamily="34" charset="0"/>
                <a:ea typeface="Calibri" panose="020F0502020204030204" pitchFamily="34" charset="0"/>
                <a:cs typeface="Calibri" panose="020F0502020204030204" pitchFamily="34" charset="0"/>
              </a:rPr>
              <a:t> applications.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any element, not just anchors and forms, can issue an HTTP request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any event, not just clicks or form submissions, can trigger requests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any HTTP verb, not just GET and POST, can be used</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any element, not just the entire window, can be the target for update by the request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57</a:t>
            </a:fld>
            <a:endParaRPr lang="de-DE"/>
          </a:p>
        </p:txBody>
      </p:sp>
    </p:spTree>
    <p:extLst>
      <p:ext uri="{BB962C8B-B14F-4D97-AF65-F5344CB8AC3E}">
        <p14:creationId xmlns:p14="http://schemas.microsoft.com/office/powerpoint/2010/main" val="5385559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HTMX refers to this style of application as a Hypermedia Driven Application or short HDA, as it tries to capture the advantages of both: the simplicity and flexibility of a MPA with a REST-</a:t>
            </a:r>
            <a:r>
              <a:rPr lang="en-GB" sz="1800" err="1">
                <a:effectLst/>
                <a:latin typeface="Calibri" panose="020F0502020204030204" pitchFamily="34" charset="0"/>
                <a:ea typeface="Calibri" panose="020F0502020204030204" pitchFamily="34" charset="0"/>
                <a:cs typeface="Calibri" panose="020F0502020204030204" pitchFamily="34" charset="0"/>
              </a:rPr>
              <a:t>ful</a:t>
            </a:r>
            <a:r>
              <a:rPr lang="en-GB" sz="1800">
                <a:effectLst/>
                <a:latin typeface="Calibri" panose="020F0502020204030204" pitchFamily="34" charset="0"/>
                <a:ea typeface="Calibri" panose="020F0502020204030204" pitchFamily="34" charset="0"/>
                <a:cs typeface="Calibri" panose="020F0502020204030204" pitchFamily="34" charset="0"/>
              </a:rPr>
              <a:t> architecture that uses Hypermedia As the Engine of Application State, with the better user experience of a Single Page Application.</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58</a:t>
            </a:fld>
            <a:endParaRPr lang="de-DE"/>
          </a:p>
        </p:txBody>
      </p:sp>
    </p:spTree>
    <p:extLst>
      <p:ext uri="{BB962C8B-B14F-4D97-AF65-F5344CB8AC3E}">
        <p14:creationId xmlns:p14="http://schemas.microsoft.com/office/powerpoint/2010/main" val="6582659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gives us the possibility to create UX Patterns that would typically be associated with an SPA, like Active Search.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input field triggers a post request to the /search endpoint on every </a:t>
            </a:r>
            <a:r>
              <a:rPr lang="en-GB" sz="1800" err="1">
                <a:effectLst/>
                <a:latin typeface="Calibri" panose="020F0502020204030204" pitchFamily="34" charset="0"/>
                <a:ea typeface="Calibri" panose="020F0502020204030204" pitchFamily="34" charset="0"/>
                <a:cs typeface="Calibri" panose="020F0502020204030204" pitchFamily="34" charset="0"/>
              </a:rPr>
              <a:t>keyup</a:t>
            </a:r>
            <a:r>
              <a:rPr lang="en-GB" sz="1800">
                <a:effectLst/>
                <a:latin typeface="Calibri" panose="020F0502020204030204" pitchFamily="34" charset="0"/>
                <a:ea typeface="Calibri" panose="020F0502020204030204" pitchFamily="34" charset="0"/>
                <a:cs typeface="Calibri" panose="020F0502020204030204" pitchFamily="34" charset="0"/>
              </a:rPr>
              <a:t>, debounced by 500ms. Then the HTML Response is swapped with the search-results element.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59</a:t>
            </a:fld>
            <a:endParaRPr lang="de-DE"/>
          </a:p>
        </p:txBody>
      </p:sp>
    </p:spTree>
    <p:extLst>
      <p:ext uri="{BB962C8B-B14F-4D97-AF65-F5344CB8AC3E}">
        <p14:creationId xmlns:p14="http://schemas.microsoft.com/office/powerpoint/2010/main" val="23784833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Here you can see the active search example on htmx.org. It offers the same experience that you get with a Single Page Application but with way less complexity.</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r>
              <a:rPr lang="de-DE"/>
              <a:t>-&gt;</a:t>
            </a: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example shows the essential characteristics of an HDA, the frontend of the feature is entirely specified in declarative </a:t>
            </a:r>
            <a:r>
              <a:rPr lang="en-GB" sz="1800" err="1">
                <a:effectLst/>
                <a:latin typeface="Calibri" panose="020F0502020204030204" pitchFamily="34" charset="0"/>
                <a:ea typeface="Calibri" panose="020F0502020204030204" pitchFamily="34" charset="0"/>
                <a:cs typeface="Calibri" panose="020F0502020204030204" pitchFamily="34" charset="0"/>
              </a:rPr>
              <a:t>htmx</a:t>
            </a:r>
            <a:r>
              <a:rPr lang="en-GB" sz="1800">
                <a:effectLst/>
                <a:latin typeface="Calibri" panose="020F0502020204030204" pitchFamily="34" charset="0"/>
                <a:ea typeface="Calibri" panose="020F0502020204030204" pitchFamily="34" charset="0"/>
                <a:cs typeface="Calibri" panose="020F0502020204030204" pitchFamily="34" charset="0"/>
              </a:rPr>
              <a:t> attributes inside the html and the interaction with the Server is done via HTTP and HTML, </a:t>
            </a:r>
            <a:r>
              <a:rPr lang="en-GB" sz="1800" err="1">
                <a:effectLst/>
                <a:latin typeface="Calibri" panose="020F0502020204030204" pitchFamily="34" charset="0"/>
                <a:ea typeface="Calibri" panose="020F0502020204030204" pitchFamily="34" charset="0"/>
                <a:cs typeface="Calibri" panose="020F0502020204030204" pitchFamily="34" charset="0"/>
              </a:rPr>
              <a:t>htmx</a:t>
            </a:r>
            <a:r>
              <a:rPr lang="en-GB" sz="1800">
                <a:effectLst/>
                <a:latin typeface="Calibri" panose="020F0502020204030204" pitchFamily="34" charset="0"/>
                <a:ea typeface="Calibri" panose="020F0502020204030204" pitchFamily="34" charset="0"/>
                <a:cs typeface="Calibri" panose="020F0502020204030204" pitchFamily="34" charset="0"/>
              </a:rPr>
              <a:t> makes the request for us and swaps the HTML into the DOM.</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But it wouldn’t be a farfetched idea to think that If HTML would have evolved further as a Hypermedia that these features could be native HTML enabled by the browser.</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60</a:t>
            </a:fld>
            <a:endParaRPr lang="de-DE"/>
          </a:p>
        </p:txBody>
      </p:sp>
    </p:spTree>
    <p:extLst>
      <p:ext uri="{BB962C8B-B14F-4D97-AF65-F5344CB8AC3E}">
        <p14:creationId xmlns:p14="http://schemas.microsoft.com/office/powerpoint/2010/main" val="3822309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Calibri" panose="020F0502020204030204" pitchFamily="34" charset="0"/>
              </a:rPr>
              <a:t>But have you thought about the Engineering part? What is Engineering and how should it affect us when developing and designing modern software applications?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6</a:t>
            </a:fld>
            <a:endParaRPr lang="de-DE"/>
          </a:p>
        </p:txBody>
      </p:sp>
    </p:spTree>
    <p:extLst>
      <p:ext uri="{BB962C8B-B14F-4D97-AF65-F5344CB8AC3E}">
        <p14:creationId xmlns:p14="http://schemas.microsoft.com/office/powerpoint/2010/main" val="2023593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Like every approach there are advantages and disadvantages that should be considered when choosing how we engineer our software.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Hypermedia Driven Applications are a good fit if your UI is mostly text and images, like a news article site that is oriented around media we want to display to our users.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Here is a real world example from the Software as a Service Startup </a:t>
            </a:r>
            <a:r>
              <a:rPr lang="en-GB" sz="1800" err="1">
                <a:effectLst/>
                <a:latin typeface="Calibri" panose="020F0502020204030204" pitchFamily="34" charset="0"/>
                <a:ea typeface="Calibri" panose="020F0502020204030204" pitchFamily="34" charset="0"/>
                <a:cs typeface="Calibri" panose="020F0502020204030204" pitchFamily="34" charset="0"/>
              </a:rPr>
              <a:t>Contexte</a:t>
            </a:r>
            <a:r>
              <a:rPr lang="en-GB" sz="1800">
                <a:effectLst/>
                <a:latin typeface="Calibri" panose="020F0502020204030204" pitchFamily="34" charset="0"/>
                <a:ea typeface="Calibri" panose="020F0502020204030204" pitchFamily="34" charset="0"/>
                <a:cs typeface="Calibri" panose="020F0502020204030204" pitchFamily="34" charset="0"/>
              </a:rPr>
              <a:t> which has transitioned their production application from Django plus React to Django plus HTMX.</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They track legislation in the French senate and show amendments and make them searchable and filterable, all with the power of HTMX.</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61</a:t>
            </a:fld>
            <a:endParaRPr lang="de-DE"/>
          </a:p>
        </p:txBody>
      </p:sp>
    </p:spTree>
    <p:extLst>
      <p:ext uri="{BB962C8B-B14F-4D97-AF65-F5344CB8AC3E}">
        <p14:creationId xmlns:p14="http://schemas.microsoft.com/office/powerpoint/2010/main" val="2819808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If your UI is nested and the blocks needing to update are well defined it is quite easy to enable dynamic interaction. This lends itself especially to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ViewComponents</a:t>
            </a:r>
            <a:r>
              <a:rPr lang="en-GB" sz="1800">
                <a:effectLst/>
                <a:latin typeface="Calibri" panose="020F0502020204030204" pitchFamily="34" charset="0"/>
                <a:ea typeface="Calibri" panose="020F0502020204030204" pitchFamily="34" charset="0"/>
                <a:cs typeface="Calibri" panose="020F0502020204030204" pitchFamily="34" charset="0"/>
              </a:rPr>
              <a:t> as we can just </a:t>
            </a:r>
            <a:r>
              <a:rPr lang="en-GB" sz="1800" err="1">
                <a:effectLst/>
                <a:latin typeface="Calibri" panose="020F0502020204030204" pitchFamily="34" charset="0"/>
                <a:ea typeface="Calibri" panose="020F0502020204030204" pitchFamily="34" charset="0"/>
                <a:cs typeface="Calibri" panose="020F0502020204030204" pitchFamily="34" charset="0"/>
              </a:rPr>
              <a:t>rerender</a:t>
            </a:r>
            <a:r>
              <a:rPr lang="en-GB" sz="1800">
                <a:effectLst/>
                <a:latin typeface="Calibri" panose="020F0502020204030204" pitchFamily="34" charset="0"/>
                <a:ea typeface="Calibri" panose="020F0502020204030204" pitchFamily="34" charset="0"/>
                <a:cs typeface="Calibri" panose="020F0502020204030204" pitchFamily="34" charset="0"/>
              </a:rPr>
              <a:t> our components on demand.</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What you also get out of the box with a Hypermedia Driven Application is perfect first page render performance and Search Engine Optimization as it is just standard HTML.</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As I’ve alluded to earlier there are certain use cases where a JavaScript centric approach makes more sense. If we need a high degree of sub </a:t>
            </a:r>
            <a:r>
              <a:rPr lang="en-GB" sz="1800" err="1">
                <a:effectLst/>
                <a:latin typeface="Calibri" panose="020F0502020204030204" pitchFamily="34" charset="0"/>
                <a:ea typeface="Calibri" panose="020F0502020204030204" pitchFamily="34" charset="0"/>
                <a:cs typeface="Calibri" panose="020F0502020204030204" pitchFamily="34" charset="0"/>
              </a:rPr>
              <a:t>ms</a:t>
            </a:r>
            <a:r>
              <a:rPr lang="en-GB" sz="1800">
                <a:effectLst/>
                <a:latin typeface="Calibri" panose="020F0502020204030204" pitchFamily="34" charset="0"/>
                <a:ea typeface="Calibri" panose="020F0502020204030204" pitchFamily="34" charset="0"/>
                <a:cs typeface="Calibri" panose="020F0502020204030204" pitchFamily="34" charset="0"/>
              </a:rPr>
              <a:t> interactivity, Google Sheets is an example that comes to mind.</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62</a:t>
            </a:fld>
            <a:endParaRPr lang="de-DE"/>
          </a:p>
        </p:txBody>
      </p:sp>
    </p:spTree>
    <p:extLst>
      <p:ext uri="{BB962C8B-B14F-4D97-AF65-F5344CB8AC3E}">
        <p14:creationId xmlns:p14="http://schemas.microsoft.com/office/powerpoint/2010/main" val="37229445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I’ve talked why and how we can create Hypermedia Driven Applications, but one thing that should not be overlooked is how a team structure can change if you radically simplify your web development approach.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When </a:t>
            </a:r>
            <a:r>
              <a:rPr lang="en-GB" sz="1800" err="1">
                <a:effectLst/>
                <a:latin typeface="Calibri" panose="020F0502020204030204" pitchFamily="34" charset="0"/>
                <a:ea typeface="Calibri" panose="020F0502020204030204" pitchFamily="34" charset="0"/>
                <a:cs typeface="Calibri" panose="020F0502020204030204" pitchFamily="34" charset="0"/>
              </a:rPr>
              <a:t>Contexte</a:t>
            </a:r>
            <a:r>
              <a:rPr lang="en-GB" sz="1800">
                <a:effectLst/>
                <a:latin typeface="Calibri" panose="020F0502020204030204" pitchFamily="34" charset="0"/>
                <a:ea typeface="Calibri" panose="020F0502020204030204" pitchFamily="34" charset="0"/>
                <a:cs typeface="Calibri" panose="020F0502020204030204" pitchFamily="34" charset="0"/>
              </a:rPr>
              <a:t> was using react, there was a hard split between back-end and front-end, with two developers being entirely back-end, one developer being entirely front-end, and one developer being “full stack”.</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After the port to HTMX, the entire team became “full stack” developers. Except the JavaScript Developer, he had to leave.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means that each team member is more effective and able to contribute more value. It also makes development more fun, since developers can own an entire feature. Finally, it can lead to better optimized software, since the developer can make optimizations anywhere in the stack without needing to coordinate with other developers.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63</a:t>
            </a:fld>
            <a:endParaRPr lang="de-DE"/>
          </a:p>
        </p:txBody>
      </p:sp>
    </p:spTree>
    <p:extLst>
      <p:ext uri="{BB962C8B-B14F-4D97-AF65-F5344CB8AC3E}">
        <p14:creationId xmlns:p14="http://schemas.microsoft.com/office/powerpoint/2010/main" val="10452265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we will look at how Spring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can integrate with HTMX.</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this example we created an </a:t>
            </a:r>
            <a:r>
              <a:rPr lang="en-GB" sz="1800" err="1">
                <a:effectLst/>
                <a:latin typeface="Calibri" panose="020F0502020204030204" pitchFamily="34" charset="0"/>
                <a:ea typeface="Calibri" panose="020F0502020204030204" pitchFamily="34" charset="0"/>
                <a:cs typeface="Calibri" panose="020F0502020204030204" pitchFamily="34" charset="0"/>
              </a:rPr>
              <a:t>AnalyticsService</a:t>
            </a:r>
            <a:r>
              <a:rPr lang="en-GB" sz="1800">
                <a:effectLst/>
                <a:latin typeface="Calibri" panose="020F0502020204030204" pitchFamily="34" charset="0"/>
                <a:ea typeface="Calibri" panose="020F0502020204030204" pitchFamily="34" charset="0"/>
                <a:cs typeface="Calibri" panose="020F0502020204030204" pitchFamily="34" charset="0"/>
              </a:rPr>
              <a:t> that measures the </a:t>
            </a:r>
            <a:r>
              <a:rPr lang="en-GB" sz="1800" err="1">
                <a:effectLst/>
                <a:latin typeface="Calibri" panose="020F0502020204030204" pitchFamily="34" charset="0"/>
                <a:ea typeface="Calibri" panose="020F0502020204030204" pitchFamily="34" charset="0"/>
                <a:cs typeface="Calibri" panose="020F0502020204030204" pitchFamily="34" charset="0"/>
              </a:rPr>
              <a:t>rendertime</a:t>
            </a:r>
            <a:r>
              <a:rPr lang="en-GB" sz="1800">
                <a:effectLst/>
                <a:latin typeface="Calibri" panose="020F0502020204030204" pitchFamily="34" charset="0"/>
                <a:ea typeface="Calibri" panose="020F0502020204030204" pitchFamily="34" charset="0"/>
                <a:cs typeface="Calibri" panose="020F0502020204030204" pitchFamily="34" charset="0"/>
              </a:rPr>
              <a:t> of each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using the Aspect Oriented Programming support of Spring.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want to display a chart for each component to our User.</a:t>
            </a: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Obviously we don’t want reloads of the whole page when we switch between components for a nice User Experience.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64</a:t>
            </a:fld>
            <a:endParaRPr lang="de-DE"/>
          </a:p>
        </p:txBody>
      </p:sp>
    </p:spTree>
    <p:extLst>
      <p:ext uri="{BB962C8B-B14F-4D97-AF65-F5344CB8AC3E}">
        <p14:creationId xmlns:p14="http://schemas.microsoft.com/office/powerpoint/2010/main" val="1940104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First, we will create a </a:t>
            </a:r>
            <a:r>
              <a:rPr lang="en-GB" sz="1800" err="1">
                <a:effectLst/>
                <a:latin typeface="Calibri" panose="020F0502020204030204" pitchFamily="34" charset="0"/>
                <a:ea typeface="Calibri" panose="020F0502020204030204" pitchFamily="34" charset="0"/>
                <a:cs typeface="Calibri" panose="020F0502020204030204" pitchFamily="34" charset="0"/>
              </a:rPr>
              <a:t>AnalyticsChartViewComponent</a:t>
            </a:r>
            <a:r>
              <a:rPr lang="en-GB" sz="1800">
                <a:effectLst/>
                <a:latin typeface="Calibri" panose="020F0502020204030204" pitchFamily="34" charset="0"/>
                <a:ea typeface="Calibri" panose="020F0502020204030204" pitchFamily="34" charset="0"/>
                <a:cs typeface="Calibri" panose="020F0502020204030204" pitchFamily="34" charset="0"/>
              </a:rPr>
              <a:t> where we </a:t>
            </a:r>
            <a:r>
              <a:rPr lang="en-GB" sz="1800" err="1">
                <a:effectLst/>
                <a:latin typeface="Calibri" panose="020F0502020204030204" pitchFamily="34" charset="0"/>
                <a:ea typeface="Calibri" panose="020F0502020204030204" pitchFamily="34" charset="0"/>
                <a:cs typeface="Calibri" panose="020F0502020204030204" pitchFamily="34" charset="0"/>
              </a:rPr>
              <a:t>autowire</a:t>
            </a:r>
            <a:r>
              <a:rPr lang="en-GB" sz="1800">
                <a:effectLst/>
                <a:latin typeface="Calibri" panose="020F0502020204030204" pitchFamily="34" charset="0"/>
                <a:ea typeface="Calibri" panose="020F0502020204030204" pitchFamily="34" charset="0"/>
                <a:cs typeface="Calibri" panose="020F0502020204030204" pitchFamily="34" charset="0"/>
              </a:rPr>
              <a:t> the </a:t>
            </a:r>
            <a:r>
              <a:rPr lang="en-GB" sz="1800" err="1">
                <a:effectLst/>
                <a:latin typeface="Calibri" panose="020F0502020204030204" pitchFamily="34" charset="0"/>
                <a:ea typeface="Calibri" panose="020F0502020204030204" pitchFamily="34" charset="0"/>
                <a:cs typeface="Calibri" panose="020F0502020204030204" pitchFamily="34" charset="0"/>
              </a:rPr>
              <a:t>analyticsService</a:t>
            </a:r>
            <a:r>
              <a:rPr lang="en-GB" sz="1800">
                <a:effectLst/>
                <a:latin typeface="Calibri" panose="020F0502020204030204" pitchFamily="34" charset="0"/>
                <a:ea typeface="Calibri" panose="020F0502020204030204" pitchFamily="34" charset="0"/>
                <a:cs typeface="Calibri" panose="020F0502020204030204" pitchFamily="34" charset="0"/>
              </a:rPr>
              <a:t> and create a chart from a generic parameterized </a:t>
            </a:r>
            <a:r>
              <a:rPr lang="en-GB" sz="1800" err="1">
                <a:effectLst/>
                <a:latin typeface="Calibri" panose="020F0502020204030204" pitchFamily="34" charset="0"/>
                <a:ea typeface="Calibri" panose="020F0502020204030204" pitchFamily="34" charset="0"/>
                <a:cs typeface="Calibri" panose="020F0502020204030204" pitchFamily="34" charset="0"/>
              </a:rPr>
              <a:t>ChartViewComponent</a:t>
            </a:r>
            <a:r>
              <a:rPr lang="en-GB" sz="1800">
                <a:effectLst/>
                <a:latin typeface="Calibri" panose="020F0502020204030204" pitchFamily="34" charset="0"/>
                <a:ea typeface="Calibri" panose="020F0502020204030204" pitchFamily="34" charset="0"/>
                <a:cs typeface="Calibri" panose="020F0502020204030204" pitchFamily="34" charset="0"/>
              </a:rPr>
              <a:t> that wraps the chart.js library in a </a:t>
            </a:r>
            <a:r>
              <a:rPr lang="en-GB" sz="1800" err="1">
                <a:effectLst/>
                <a:latin typeface="Calibri" panose="020F0502020204030204" pitchFamily="34" charset="0"/>
                <a:ea typeface="Calibri" panose="020F0502020204030204" pitchFamily="34" charset="0"/>
                <a:cs typeface="Calibri" panose="020F0502020204030204" pitchFamily="34" charset="0"/>
              </a:rPr>
              <a:t>typesafe</a:t>
            </a:r>
            <a:r>
              <a:rPr lang="en-GB" sz="1800">
                <a:effectLst/>
                <a:latin typeface="Calibri" panose="020F0502020204030204" pitchFamily="34" charset="0"/>
                <a:ea typeface="Calibri" panose="020F0502020204030204" pitchFamily="34" charset="0"/>
                <a:cs typeface="Calibri" panose="020F0502020204030204" pitchFamily="34" charset="0"/>
              </a:rPr>
              <a:t> envelope. As you can see the </a:t>
            </a:r>
            <a:r>
              <a:rPr lang="en-GB" sz="1800" err="1">
                <a:effectLst/>
                <a:latin typeface="Calibri" panose="020F0502020204030204" pitchFamily="34" charset="0"/>
                <a:ea typeface="Calibri" panose="020F0502020204030204" pitchFamily="34" charset="0"/>
                <a:cs typeface="Calibri" panose="020F0502020204030204" pitchFamily="34" charset="0"/>
              </a:rPr>
              <a:t>ChartViewComponent</a:t>
            </a:r>
            <a:r>
              <a:rPr lang="en-GB" sz="1800">
                <a:effectLst/>
                <a:latin typeface="Calibri" panose="020F0502020204030204" pitchFamily="34" charset="0"/>
                <a:ea typeface="Calibri" panose="020F0502020204030204" pitchFamily="34" charset="0"/>
                <a:cs typeface="Calibri" panose="020F0502020204030204" pitchFamily="34" charset="0"/>
              </a:rPr>
              <a:t> self describes the API via a </a:t>
            </a:r>
            <a:r>
              <a:rPr lang="en-GB" sz="1800" err="1">
                <a:effectLst/>
                <a:latin typeface="Calibri" panose="020F0502020204030204" pitchFamily="34" charset="0"/>
                <a:ea typeface="Calibri" panose="020F0502020204030204" pitchFamily="34" charset="0"/>
                <a:cs typeface="Calibri" panose="020F0502020204030204" pitchFamily="34" charset="0"/>
              </a:rPr>
              <a:t>ChartDetails</a:t>
            </a:r>
            <a:r>
              <a:rPr lang="en-GB" sz="1800">
                <a:effectLst/>
                <a:latin typeface="Calibri" panose="020F0502020204030204" pitchFamily="34" charset="0"/>
                <a:ea typeface="Calibri" panose="020F0502020204030204" pitchFamily="34" charset="0"/>
                <a:cs typeface="Calibri" panose="020F0502020204030204" pitchFamily="34" charset="0"/>
              </a:rPr>
              <a:t> class. We can set what type of chart we want, the width and height, the name, and the Data and corresponding datapoint labels.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65</a:t>
            </a:fld>
            <a:endParaRPr lang="de-DE"/>
          </a:p>
        </p:txBody>
      </p:sp>
    </p:spTree>
    <p:extLst>
      <p:ext uri="{BB962C8B-B14F-4D97-AF65-F5344CB8AC3E}">
        <p14:creationId xmlns:p14="http://schemas.microsoft.com/office/powerpoint/2010/main" val="3234468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Then In our </a:t>
            </a:r>
            <a:r>
              <a:rPr lang="en-GB" sz="1800" err="1">
                <a:effectLst/>
                <a:latin typeface="Calibri" panose="020F0502020204030204" pitchFamily="34" charset="0"/>
                <a:ea typeface="Calibri" panose="020F0502020204030204" pitchFamily="34" charset="0"/>
                <a:cs typeface="Calibri" panose="020F0502020204030204" pitchFamily="34" charset="0"/>
              </a:rPr>
              <a:t>DashboardComponent</a:t>
            </a:r>
            <a:r>
              <a:rPr lang="en-GB" sz="1800">
                <a:effectLst/>
                <a:latin typeface="Calibri" panose="020F0502020204030204" pitchFamily="34" charset="0"/>
                <a:ea typeface="Calibri" panose="020F0502020204030204" pitchFamily="34" charset="0"/>
                <a:cs typeface="Calibri" panose="020F0502020204030204" pitchFamily="34" charset="0"/>
              </a:rPr>
              <a:t>., we will get all components we want to show in the selection from the </a:t>
            </a:r>
            <a:r>
              <a:rPr lang="en-GB" sz="1800" err="1">
                <a:effectLst/>
                <a:latin typeface="Calibri" panose="020F0502020204030204" pitchFamily="34" charset="0"/>
                <a:ea typeface="Calibri" panose="020F0502020204030204" pitchFamily="34" charset="0"/>
                <a:cs typeface="Calibri" panose="020F0502020204030204" pitchFamily="34" charset="0"/>
              </a:rPr>
              <a:t>analyticsService</a:t>
            </a:r>
            <a:r>
              <a:rPr lang="en-GB" sz="1800">
                <a:effectLst/>
                <a:latin typeface="Calibri" panose="020F0502020204030204" pitchFamily="34" charset="0"/>
                <a:ea typeface="Calibri" panose="020F0502020204030204" pitchFamily="34" charset="0"/>
                <a:cs typeface="Calibri" panose="020F0502020204030204" pitchFamily="34" charset="0"/>
              </a:rPr>
              <a:t> as </a:t>
            </a:r>
            <a:r>
              <a:rPr lang="en-GB" sz="1800" err="1">
                <a:effectLst/>
                <a:latin typeface="Calibri" panose="020F0502020204030204" pitchFamily="34" charset="0"/>
                <a:ea typeface="Calibri" panose="020F0502020204030204" pitchFamily="34" charset="0"/>
                <a:cs typeface="Calibri" panose="020F0502020204030204" pitchFamily="34" charset="0"/>
              </a:rPr>
              <a:t>componentLabelList</a:t>
            </a:r>
            <a:r>
              <a:rPr lang="en-GB" sz="1800">
                <a:effectLst/>
                <a:latin typeface="Calibri" panose="020F0502020204030204" pitchFamily="34" charset="0"/>
                <a:ea typeface="Calibri" panose="020F0502020204030204" pitchFamily="34" charset="0"/>
                <a:cs typeface="Calibri" panose="020F0502020204030204" pitchFamily="34" charset="0"/>
              </a:rPr>
              <a:t>, as we reference each component by it’s name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the corresponding DashboardViewComponent.html we will loop over this List and show a button element for each using the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th:each</a:t>
            </a:r>
            <a:r>
              <a:rPr lang="en-GB" sz="1800">
                <a:effectLst/>
                <a:latin typeface="Calibri" panose="020F0502020204030204" pitchFamily="34" charset="0"/>
                <a:ea typeface="Calibri" panose="020F0502020204030204" pitchFamily="34" charset="0"/>
                <a:cs typeface="Calibri" panose="020F0502020204030204" pitchFamily="34" charset="0"/>
              </a:rPr>
              <a:t> attribute. Then we will set the button text with the </a:t>
            </a:r>
            <a:r>
              <a:rPr lang="en-GB" sz="1800" err="1">
                <a:effectLst/>
                <a:latin typeface="Calibri" panose="020F0502020204030204" pitchFamily="34" charset="0"/>
                <a:ea typeface="Calibri" panose="020F0502020204030204" pitchFamily="34" charset="0"/>
                <a:cs typeface="Calibri" panose="020F0502020204030204" pitchFamily="34" charset="0"/>
              </a:rPr>
              <a:t>th:text</a:t>
            </a:r>
            <a:r>
              <a:rPr lang="en-GB" sz="1800">
                <a:effectLst/>
                <a:latin typeface="Calibri" panose="020F0502020204030204" pitchFamily="34" charset="0"/>
                <a:ea typeface="Calibri" panose="020F0502020204030204" pitchFamily="34" charset="0"/>
                <a:cs typeface="Calibri" panose="020F0502020204030204" pitchFamily="34" charset="0"/>
              </a:rPr>
              <a:t> attribute to the label value. </a:t>
            </a:r>
            <a:br>
              <a:rPr lang="en-GB" sz="1800">
                <a:effectLst/>
                <a:latin typeface="Calibri" panose="020F0502020204030204" pitchFamily="34" charset="0"/>
                <a:ea typeface="Calibri" panose="020F0502020204030204" pitchFamily="34" charset="0"/>
                <a:cs typeface="Calibri" panose="020F0502020204030204" pitchFamily="34" charset="0"/>
              </a:rPr>
            </a:b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Now we will add the </a:t>
            </a:r>
            <a:r>
              <a:rPr lang="en-GB" sz="1800" err="1">
                <a:effectLst/>
                <a:latin typeface="Calibri" panose="020F0502020204030204" pitchFamily="34" charset="0"/>
                <a:ea typeface="Calibri" panose="020F0502020204030204" pitchFamily="34" charset="0"/>
                <a:cs typeface="Calibri" panose="020F0502020204030204" pitchFamily="34" charset="0"/>
              </a:rPr>
              <a:t>hx</a:t>
            </a:r>
            <a:r>
              <a:rPr lang="en-GB" sz="1800">
                <a:effectLst/>
                <a:latin typeface="Calibri" panose="020F0502020204030204" pitchFamily="34" charset="0"/>
                <a:ea typeface="Calibri" panose="020F0502020204030204" pitchFamily="34" charset="0"/>
                <a:cs typeface="Calibri" panose="020F0502020204030204" pitchFamily="34" charset="0"/>
              </a:rPr>
              <a:t>-get attribute and define the URL /</a:t>
            </a:r>
            <a:r>
              <a:rPr lang="en-GB" sz="1800" err="1">
                <a:effectLst/>
                <a:latin typeface="Calibri" panose="020F0502020204030204" pitchFamily="34" charset="0"/>
                <a:ea typeface="Calibri" panose="020F0502020204030204" pitchFamily="34" charset="0"/>
                <a:cs typeface="Calibri" panose="020F0502020204030204" pitchFamily="34" charset="0"/>
              </a:rPr>
              <a:t>linechartComponent</a:t>
            </a:r>
            <a:r>
              <a:rPr lang="en-GB" sz="1800">
                <a:effectLst/>
                <a:latin typeface="Calibri" panose="020F0502020204030204" pitchFamily="34" charset="0"/>
                <a:ea typeface="Calibri" panose="020F0502020204030204" pitchFamily="34" charset="0"/>
                <a:cs typeface="Calibri" panose="020F0502020204030204" pitchFamily="34" charset="0"/>
              </a:rPr>
              <a:t> with the attribute name=label.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That will create an HTML Get Request and swap the HTML. But to know with what element the response html should be swapped we define a </a:t>
            </a:r>
            <a:r>
              <a:rPr lang="en-GB" sz="1800" err="1">
                <a:effectLst/>
                <a:latin typeface="Calibri" panose="020F0502020204030204" pitchFamily="34" charset="0"/>
                <a:ea typeface="Calibri" panose="020F0502020204030204" pitchFamily="34" charset="0"/>
                <a:cs typeface="Calibri" panose="020F0502020204030204" pitchFamily="34" charset="0"/>
              </a:rPr>
              <a:t>hx</a:t>
            </a:r>
            <a:r>
              <a:rPr lang="en-GB" sz="1800">
                <a:effectLst/>
                <a:latin typeface="Calibri" panose="020F0502020204030204" pitchFamily="34" charset="0"/>
                <a:ea typeface="Calibri" panose="020F0502020204030204" pitchFamily="34" charset="0"/>
                <a:cs typeface="Calibri" panose="020F0502020204030204" pitchFamily="34" charset="0"/>
              </a:rPr>
              <a:t>-target attribute that will tell </a:t>
            </a:r>
            <a:r>
              <a:rPr lang="en-GB" sz="1800" err="1">
                <a:effectLst/>
                <a:latin typeface="Calibri" panose="020F0502020204030204" pitchFamily="34" charset="0"/>
                <a:ea typeface="Calibri" panose="020F0502020204030204" pitchFamily="34" charset="0"/>
                <a:cs typeface="Calibri" panose="020F0502020204030204" pitchFamily="34" charset="0"/>
              </a:rPr>
              <a:t>htmx</a:t>
            </a:r>
            <a:r>
              <a:rPr lang="en-GB" sz="1800">
                <a:effectLst/>
                <a:latin typeface="Calibri" panose="020F0502020204030204" pitchFamily="34" charset="0"/>
                <a:ea typeface="Calibri" panose="020F0502020204030204" pitchFamily="34" charset="0"/>
                <a:cs typeface="Calibri" panose="020F0502020204030204" pitchFamily="34" charset="0"/>
              </a:rPr>
              <a:t> to swap the response with the element with the id </a:t>
            </a:r>
            <a:r>
              <a:rPr lang="en-GB" sz="1800" err="1">
                <a:effectLst/>
                <a:latin typeface="Calibri" panose="020F0502020204030204" pitchFamily="34" charset="0"/>
                <a:ea typeface="Calibri" panose="020F0502020204030204" pitchFamily="34" charset="0"/>
                <a:cs typeface="Calibri" panose="020F0502020204030204" pitchFamily="34" charset="0"/>
              </a:rPr>
              <a:t>lineChart</a:t>
            </a:r>
            <a:r>
              <a:rPr lang="en-GB" sz="1800">
                <a:effectLst/>
                <a:latin typeface="Calibri" panose="020F0502020204030204" pitchFamily="34" charset="0"/>
                <a:ea typeface="Calibri" panose="020F0502020204030204" pitchFamily="34" charset="0"/>
                <a:cs typeface="Calibri" panose="020F0502020204030204" pitchFamily="34" charset="0"/>
              </a:rPr>
              <a:t>.</a:t>
            </a: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Now we define a </a:t>
            </a:r>
            <a:r>
              <a:rPr lang="en-GB" sz="1800" err="1">
                <a:effectLst/>
                <a:latin typeface="Calibri" panose="020F0502020204030204" pitchFamily="34" charset="0"/>
                <a:ea typeface="Calibri" panose="020F0502020204030204" pitchFamily="34" charset="0"/>
                <a:cs typeface="Calibri" panose="020F0502020204030204" pitchFamily="34" charset="0"/>
              </a:rPr>
              <a:t>hx</a:t>
            </a:r>
            <a:r>
              <a:rPr lang="en-GB" sz="1800">
                <a:effectLst/>
                <a:latin typeface="Calibri" panose="020F0502020204030204" pitchFamily="34" charset="0"/>
                <a:ea typeface="Calibri" panose="020F0502020204030204" pitchFamily="34" charset="0"/>
                <a:cs typeface="Calibri" panose="020F0502020204030204" pitchFamily="34" charset="0"/>
              </a:rPr>
              <a:t>-trigger attribute for the first element that will automatically trigger the request for the first element on page load.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66</a:t>
            </a:fld>
            <a:endParaRPr lang="de-DE"/>
          </a:p>
        </p:txBody>
      </p:sp>
    </p:spTree>
    <p:extLst>
      <p:ext uri="{BB962C8B-B14F-4D97-AF65-F5344CB8AC3E}">
        <p14:creationId xmlns:p14="http://schemas.microsoft.com/office/powerpoint/2010/main" val="38167853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The Last Step is to create a </a:t>
            </a:r>
            <a:r>
              <a:rPr lang="en-GB" sz="1800" err="1">
                <a:effectLst/>
                <a:latin typeface="Calibri" panose="020F0502020204030204" pitchFamily="34" charset="0"/>
                <a:ea typeface="Calibri" panose="020F0502020204030204" pitchFamily="34" charset="0"/>
                <a:cs typeface="Calibri" panose="020F0502020204030204" pitchFamily="34" charset="0"/>
              </a:rPr>
              <a:t>GetMapping</a:t>
            </a:r>
            <a:r>
              <a:rPr lang="en-GB" sz="1800">
                <a:effectLst/>
                <a:latin typeface="Calibri" panose="020F0502020204030204" pitchFamily="34" charset="0"/>
                <a:ea typeface="Calibri" panose="020F0502020204030204" pitchFamily="34" charset="0"/>
                <a:cs typeface="Calibri" panose="020F0502020204030204" pitchFamily="34" charset="0"/>
              </a:rPr>
              <a:t> with the name as </a:t>
            </a:r>
            <a:r>
              <a:rPr lang="en-GB" sz="1800" err="1">
                <a:effectLst/>
                <a:latin typeface="Calibri" panose="020F0502020204030204" pitchFamily="34" charset="0"/>
                <a:ea typeface="Calibri" panose="020F0502020204030204" pitchFamily="34" charset="0"/>
                <a:cs typeface="Calibri" panose="020F0502020204030204" pitchFamily="34" charset="0"/>
              </a:rPr>
              <a:t>requestparameter</a:t>
            </a:r>
            <a:r>
              <a:rPr lang="en-GB" sz="1800">
                <a:effectLst/>
                <a:latin typeface="Calibri" panose="020F0502020204030204" pitchFamily="34" charset="0"/>
                <a:ea typeface="Calibri" panose="020F0502020204030204" pitchFamily="34" charset="0"/>
                <a:cs typeface="Calibri" panose="020F0502020204030204" pitchFamily="34" charset="0"/>
              </a:rPr>
              <a:t> that renders the </a:t>
            </a:r>
            <a:r>
              <a:rPr lang="en-GB" sz="1800" err="1">
                <a:effectLst/>
                <a:latin typeface="Calibri" panose="020F0502020204030204" pitchFamily="34" charset="0"/>
                <a:ea typeface="Calibri" panose="020F0502020204030204" pitchFamily="34" charset="0"/>
                <a:cs typeface="Calibri" panose="020F0502020204030204" pitchFamily="34" charset="0"/>
              </a:rPr>
              <a:t>AnalyticsChartViewComponent</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67</a:t>
            </a:fld>
            <a:endParaRPr lang="de-DE"/>
          </a:p>
        </p:txBody>
      </p:sp>
    </p:spTree>
    <p:extLst>
      <p:ext uri="{BB962C8B-B14F-4D97-AF65-F5344CB8AC3E}">
        <p14:creationId xmlns:p14="http://schemas.microsoft.com/office/powerpoint/2010/main" val="6052253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Here is the example we just implemented. And as you can see that we have a fully interactive dashboard without any page refreshes.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68</a:t>
            </a:fld>
            <a:endParaRPr lang="de-DE"/>
          </a:p>
        </p:txBody>
      </p:sp>
    </p:spTree>
    <p:extLst>
      <p:ext uri="{BB962C8B-B14F-4D97-AF65-F5344CB8AC3E}">
        <p14:creationId xmlns:p14="http://schemas.microsoft.com/office/powerpoint/2010/main" val="29069964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Next I will show you how we can leverage Spring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to create highly cohesive and loosely coupled features.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the example use case we want to enable our users to save a person into our database.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69</a:t>
            </a:fld>
            <a:endParaRPr lang="de-DE"/>
          </a:p>
        </p:txBody>
      </p:sp>
    </p:spTree>
    <p:extLst>
      <p:ext uri="{BB962C8B-B14F-4D97-AF65-F5344CB8AC3E}">
        <p14:creationId xmlns:p14="http://schemas.microsoft.com/office/powerpoint/2010/main" val="2550399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On the right you can see our </a:t>
            </a:r>
            <a:r>
              <a:rPr lang="en-GB" sz="1800" err="1">
                <a:effectLst/>
                <a:latin typeface="Calibri" panose="020F0502020204030204" pitchFamily="34" charset="0"/>
                <a:ea typeface="Calibri" panose="020F0502020204030204" pitchFamily="34" charset="0"/>
                <a:cs typeface="Calibri" panose="020F0502020204030204" pitchFamily="34" charset="0"/>
              </a:rPr>
              <a:t>PersonFormViewComponent</a:t>
            </a:r>
            <a:r>
              <a:rPr lang="en-GB" sz="1800">
                <a:effectLst/>
                <a:latin typeface="Calibri" panose="020F0502020204030204" pitchFamily="34" charset="0"/>
                <a:ea typeface="Calibri" panose="020F0502020204030204" pitchFamily="34" charset="0"/>
                <a:cs typeface="Calibri" panose="020F0502020204030204" pitchFamily="34" charset="0"/>
              </a:rPr>
              <a:t>.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pass a </a:t>
            </a:r>
            <a:r>
              <a:rPr lang="en-GB" sz="1800" err="1">
                <a:effectLst/>
                <a:latin typeface="Calibri" panose="020F0502020204030204" pitchFamily="34" charset="0"/>
                <a:ea typeface="Calibri" panose="020F0502020204030204" pitchFamily="34" charset="0"/>
                <a:cs typeface="Calibri" panose="020F0502020204030204" pitchFamily="34" charset="0"/>
              </a:rPr>
              <a:t>personPut</a:t>
            </a:r>
            <a:r>
              <a:rPr lang="en-GB" sz="1800">
                <a:effectLst/>
                <a:latin typeface="Calibri" panose="020F0502020204030204" pitchFamily="34" charset="0"/>
                <a:ea typeface="Calibri" panose="020F0502020204030204" pitchFamily="34" charset="0"/>
                <a:cs typeface="Calibri" panose="020F0502020204030204" pitchFamily="34" charset="0"/>
              </a:rPr>
              <a:t> property from our </a:t>
            </a:r>
            <a:r>
              <a:rPr lang="en-GB" sz="1800" err="1">
                <a:effectLst/>
                <a:latin typeface="Calibri" panose="020F0502020204030204" pitchFamily="34" charset="0"/>
                <a:ea typeface="Calibri" panose="020F0502020204030204" pitchFamily="34" charset="0"/>
                <a:cs typeface="Calibri" panose="020F0502020204030204" pitchFamily="34" charset="0"/>
              </a:rPr>
              <a:t>ApiConfig</a:t>
            </a:r>
            <a:r>
              <a:rPr lang="en-GB" sz="1800">
                <a:effectLst/>
                <a:latin typeface="Calibri" panose="020F0502020204030204" pitchFamily="34" charset="0"/>
                <a:ea typeface="Calibri" panose="020F0502020204030204" pitchFamily="34" charset="0"/>
                <a:cs typeface="Calibri" panose="020F0502020204030204" pitchFamily="34" charset="0"/>
              </a:rPr>
              <a:t> to our </a:t>
            </a:r>
            <a:r>
              <a:rPr lang="en-GB" sz="1800" err="1">
                <a:effectLst/>
                <a:latin typeface="Calibri" panose="020F0502020204030204" pitchFamily="34" charset="0"/>
                <a:ea typeface="Calibri" panose="020F0502020204030204" pitchFamily="34" charset="0"/>
                <a:cs typeface="Calibri" panose="020F0502020204030204" pitchFamily="34" charset="0"/>
              </a:rPr>
              <a:t>ViewContext</a:t>
            </a:r>
            <a:r>
              <a:rPr lang="en-GB" sz="1800">
                <a:effectLst/>
                <a:latin typeface="Calibri" panose="020F0502020204030204" pitchFamily="34" charset="0"/>
                <a:ea typeface="Calibri" panose="020F0502020204030204" pitchFamily="34" charset="0"/>
                <a:cs typeface="Calibri" panose="020F0502020204030204" pitchFamily="34" charset="0"/>
              </a:rPr>
              <a:t>. Below that we defined a DTO Class that represents our HTML form you can see on the top left.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70</a:t>
            </a:fld>
            <a:endParaRPr lang="de-DE"/>
          </a:p>
        </p:txBody>
      </p:sp>
    </p:spTree>
    <p:extLst>
      <p:ext uri="{BB962C8B-B14F-4D97-AF65-F5344CB8AC3E}">
        <p14:creationId xmlns:p14="http://schemas.microsoft.com/office/powerpoint/2010/main" val="289461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I neither have the experience nor the aspiration to teach you much about Software Engineering. I’ve been only a Software Engineer for a few years.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This is why I am drawing upon the insights of Dave Farley, an expert in Continuous Delivery, he co-authored the pioneering book “Continuous Delivery” establishing a practice which has become industry standard.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He also has a long track record in creating high-performance teams and outstanding software.</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As a Software Engineer, I have always looked up to him for his valuable insights and his real world experience.</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He shares his insights on his YouTube channel, Continuous Delivery.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His practical approach to Software Engineering, rooted in real-world experience, makes his insights very valuable for me.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8</a:t>
            </a:fld>
            <a:endParaRPr lang="de-DE"/>
          </a:p>
        </p:txBody>
      </p:sp>
    </p:spTree>
    <p:extLst>
      <p:ext uri="{BB962C8B-B14F-4D97-AF65-F5344CB8AC3E}">
        <p14:creationId xmlns:p14="http://schemas.microsoft.com/office/powerpoint/2010/main" val="4501716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On the form element you can see that we defined an </a:t>
            </a:r>
            <a:r>
              <a:rPr lang="en-GB" sz="1800" err="1">
                <a:effectLst/>
                <a:latin typeface="Calibri" panose="020F0502020204030204" pitchFamily="34" charset="0"/>
                <a:ea typeface="Calibri" panose="020F0502020204030204" pitchFamily="34" charset="0"/>
                <a:cs typeface="Calibri" panose="020F0502020204030204" pitchFamily="34" charset="0"/>
              </a:rPr>
              <a:t>hx</a:t>
            </a:r>
            <a:r>
              <a:rPr lang="en-GB" sz="1800">
                <a:effectLst/>
                <a:latin typeface="Calibri" panose="020F0502020204030204" pitchFamily="34" charset="0"/>
                <a:ea typeface="Calibri" panose="020F0502020204030204" pitchFamily="34" charset="0"/>
                <a:cs typeface="Calibri" panose="020F0502020204030204" pitchFamily="34" charset="0"/>
              </a:rPr>
              <a:t>-put attribute with the </a:t>
            </a:r>
            <a:r>
              <a:rPr lang="en-GB" sz="1800" err="1">
                <a:effectLst/>
                <a:latin typeface="Calibri" panose="020F0502020204030204" pitchFamily="34" charset="0"/>
                <a:ea typeface="Calibri" panose="020F0502020204030204" pitchFamily="34" charset="0"/>
                <a:cs typeface="Calibri" panose="020F0502020204030204" pitchFamily="34" charset="0"/>
              </a:rPr>
              <a:t>personPut</a:t>
            </a:r>
            <a:r>
              <a:rPr lang="en-GB" sz="1800">
                <a:effectLst/>
                <a:latin typeface="Calibri" panose="020F0502020204030204" pitchFamily="34" charset="0"/>
                <a:ea typeface="Calibri" panose="020F0502020204030204" pitchFamily="34" charset="0"/>
                <a:cs typeface="Calibri" panose="020F0502020204030204" pitchFamily="34" charset="0"/>
              </a:rPr>
              <a:t> property as value. Below that we define input fields that match the </a:t>
            </a:r>
            <a:r>
              <a:rPr lang="en-GB" sz="1800" err="1">
                <a:effectLst/>
                <a:latin typeface="Calibri" panose="020F0502020204030204" pitchFamily="34" charset="0"/>
                <a:ea typeface="Calibri" panose="020F0502020204030204" pitchFamily="34" charset="0"/>
                <a:cs typeface="Calibri" panose="020F0502020204030204" pitchFamily="34" charset="0"/>
              </a:rPr>
              <a:t>PersonFormDTO</a:t>
            </a:r>
            <a:r>
              <a:rPr lang="en-GB" sz="1800">
                <a:effectLst/>
                <a:latin typeface="Calibri" panose="020F0502020204030204" pitchFamily="34" charset="0"/>
                <a:ea typeface="Calibri" panose="020F0502020204030204" pitchFamily="34" charset="0"/>
                <a:cs typeface="Calibri" panose="020F0502020204030204" pitchFamily="34" charset="0"/>
              </a:rPr>
              <a:t> we defined in our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Class.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71</a:t>
            </a:fld>
            <a:endParaRPr lang="de-DE"/>
          </a:p>
        </p:txBody>
      </p:sp>
    </p:spTree>
    <p:extLst>
      <p:ext uri="{BB962C8B-B14F-4D97-AF65-F5344CB8AC3E}">
        <p14:creationId xmlns:p14="http://schemas.microsoft.com/office/powerpoint/2010/main" val="4142363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the bottom left panel you can see the </a:t>
            </a:r>
            <a:r>
              <a:rPr lang="en-GB" sz="1800" err="1">
                <a:effectLst/>
                <a:latin typeface="Calibri" panose="020F0502020204030204" pitchFamily="34" charset="0"/>
                <a:ea typeface="Calibri" panose="020F0502020204030204" pitchFamily="34" charset="0"/>
                <a:cs typeface="Calibri" panose="020F0502020204030204" pitchFamily="34" charset="0"/>
              </a:rPr>
              <a:t>PersonController</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savePerson</a:t>
            </a:r>
            <a:r>
              <a:rPr lang="en-GB" sz="1800">
                <a:effectLst/>
                <a:latin typeface="Calibri" panose="020F0502020204030204" pitchFamily="34" charset="0"/>
                <a:ea typeface="Calibri" panose="020F0502020204030204" pitchFamily="34" charset="0"/>
                <a:cs typeface="Calibri" panose="020F0502020204030204" pitchFamily="34" charset="0"/>
              </a:rPr>
              <a:t> method that is responsible for saving the person when a user submits the form.</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As you can see we reused the </a:t>
            </a:r>
            <a:r>
              <a:rPr lang="en-GB" sz="1800" err="1">
                <a:effectLst/>
                <a:latin typeface="Calibri" panose="020F0502020204030204" pitchFamily="34" charset="0"/>
                <a:ea typeface="Calibri" panose="020F0502020204030204" pitchFamily="34" charset="0"/>
                <a:cs typeface="Calibri" panose="020F0502020204030204" pitchFamily="34" charset="0"/>
              </a:rPr>
              <a:t>ApiConfig</a:t>
            </a:r>
            <a:r>
              <a:rPr lang="en-GB" sz="1800">
                <a:effectLst/>
                <a:latin typeface="Calibri" panose="020F0502020204030204" pitchFamily="34" charset="0"/>
                <a:ea typeface="Calibri" panose="020F0502020204030204" pitchFamily="34" charset="0"/>
                <a:cs typeface="Calibri" panose="020F0502020204030204" pitchFamily="34" charset="0"/>
              </a:rPr>
              <a:t> in the </a:t>
            </a:r>
            <a:r>
              <a:rPr lang="en-GB" sz="1800" err="1">
                <a:effectLst/>
                <a:latin typeface="Calibri" panose="020F0502020204030204" pitchFamily="34" charset="0"/>
                <a:ea typeface="Calibri" panose="020F0502020204030204" pitchFamily="34" charset="0"/>
                <a:cs typeface="Calibri" panose="020F0502020204030204" pitchFamily="34" charset="0"/>
              </a:rPr>
              <a:t>PutMapping</a:t>
            </a:r>
            <a:r>
              <a:rPr lang="en-GB" sz="1800">
                <a:effectLst/>
                <a:latin typeface="Calibri" panose="020F0502020204030204" pitchFamily="34" charset="0"/>
                <a:ea typeface="Calibri" panose="020F0502020204030204" pitchFamily="34" charset="0"/>
                <a:cs typeface="Calibri" panose="020F0502020204030204" pitchFamily="34" charset="0"/>
              </a:rPr>
              <a:t> Annotation, thereby externalizing the configuration. We don’t care what path it is, it can change all it want’s our system still works.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put the </a:t>
            </a:r>
            <a:r>
              <a:rPr lang="en-GB" sz="1800" err="1">
                <a:effectLst/>
                <a:latin typeface="Calibri" panose="020F0502020204030204" pitchFamily="34" charset="0"/>
                <a:ea typeface="Calibri" panose="020F0502020204030204" pitchFamily="34" charset="0"/>
                <a:cs typeface="Calibri" panose="020F0502020204030204" pitchFamily="34" charset="0"/>
              </a:rPr>
              <a:t>personFormDTO</a:t>
            </a:r>
            <a:r>
              <a:rPr lang="en-GB" sz="1800">
                <a:effectLst/>
                <a:latin typeface="Calibri" panose="020F0502020204030204" pitchFamily="34" charset="0"/>
                <a:ea typeface="Calibri" panose="020F0502020204030204" pitchFamily="34" charset="0"/>
                <a:cs typeface="Calibri" panose="020F0502020204030204" pitchFamily="34" charset="0"/>
              </a:rPr>
              <a:t> as method parameter, meaning we can change the form and </a:t>
            </a:r>
            <a:r>
              <a:rPr lang="en-GB" sz="1800" err="1">
                <a:effectLst/>
                <a:latin typeface="Calibri" panose="020F0502020204030204" pitchFamily="34" charset="0"/>
                <a:ea typeface="Calibri" panose="020F0502020204030204" pitchFamily="34" charset="0"/>
                <a:cs typeface="Calibri" panose="020F0502020204030204" pitchFamily="34" charset="0"/>
              </a:rPr>
              <a:t>dto</a:t>
            </a:r>
            <a:r>
              <a:rPr lang="en-GB" sz="1800">
                <a:effectLst/>
                <a:latin typeface="Calibri" panose="020F0502020204030204" pitchFamily="34" charset="0"/>
                <a:ea typeface="Calibri" panose="020F0502020204030204" pitchFamily="34" charset="0"/>
                <a:cs typeface="Calibri" panose="020F0502020204030204" pitchFamily="34" charset="0"/>
              </a:rPr>
              <a:t> as much as we want the controller doesn’t care.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Then we save the </a:t>
            </a:r>
            <a:r>
              <a:rPr lang="en-GB" sz="1800" err="1">
                <a:effectLst/>
                <a:latin typeface="Calibri" panose="020F0502020204030204" pitchFamily="34" charset="0"/>
                <a:ea typeface="Calibri" panose="020F0502020204030204" pitchFamily="34" charset="0"/>
                <a:cs typeface="Calibri" panose="020F0502020204030204" pitchFamily="34" charset="0"/>
              </a:rPr>
              <a:t>personFormDTO</a:t>
            </a:r>
            <a:r>
              <a:rPr lang="en-GB" sz="1800">
                <a:effectLst/>
                <a:latin typeface="Calibri" panose="020F0502020204030204" pitchFamily="34" charset="0"/>
                <a:ea typeface="Calibri" panose="020F0502020204030204" pitchFamily="34" charset="0"/>
                <a:cs typeface="Calibri" panose="020F0502020204030204" pitchFamily="34" charset="0"/>
              </a:rPr>
              <a:t> with the </a:t>
            </a:r>
            <a:r>
              <a:rPr lang="en-GB" sz="1800" err="1">
                <a:effectLst/>
                <a:latin typeface="Calibri" panose="020F0502020204030204" pitchFamily="34" charset="0"/>
                <a:ea typeface="Calibri" panose="020F0502020204030204" pitchFamily="34" charset="0"/>
                <a:cs typeface="Calibri" panose="020F0502020204030204" pitchFamily="34" charset="0"/>
              </a:rPr>
              <a:t>personService</a:t>
            </a:r>
            <a:r>
              <a:rPr lang="en-GB" sz="1800">
                <a:effectLst/>
                <a:latin typeface="Calibri" panose="020F0502020204030204" pitchFamily="34" charset="0"/>
                <a:ea typeface="Calibri" panose="020F0502020204030204" pitchFamily="34" charset="0"/>
                <a:cs typeface="Calibri" panose="020F0502020204030204" pitchFamily="34" charset="0"/>
              </a:rPr>
              <a:t>, because the DTO offers a conversion method to convert it to the Person Domain object, the dependency points inwards, enabling a clean architecture.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Finally we return a </a:t>
            </a:r>
            <a:r>
              <a:rPr lang="en-GB" sz="1800" err="1">
                <a:effectLst/>
                <a:latin typeface="Calibri" panose="020F0502020204030204" pitchFamily="34" charset="0"/>
                <a:ea typeface="Calibri" panose="020F0502020204030204" pitchFamily="34" charset="0"/>
                <a:cs typeface="Calibri" panose="020F0502020204030204" pitchFamily="34" charset="0"/>
              </a:rPr>
              <a:t>toastViewComponent</a:t>
            </a:r>
            <a:r>
              <a:rPr lang="en-GB" sz="1800">
                <a:effectLst/>
                <a:latin typeface="Calibri" panose="020F0502020204030204" pitchFamily="34" charset="0"/>
                <a:ea typeface="Calibri" panose="020F0502020204030204" pitchFamily="34" charset="0"/>
                <a:cs typeface="Calibri" panose="020F0502020204030204" pitchFamily="34" charset="0"/>
              </a:rPr>
              <a:t> that will show our User the message that they successfully saved the Person. This is a good example for a reusable parameterized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72</a:t>
            </a:fld>
            <a:endParaRPr lang="de-DE"/>
          </a:p>
        </p:txBody>
      </p:sp>
    </p:spTree>
    <p:extLst>
      <p:ext uri="{BB962C8B-B14F-4D97-AF65-F5344CB8AC3E}">
        <p14:creationId xmlns:p14="http://schemas.microsoft.com/office/powerpoint/2010/main" val="34336685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For our next use case we want to show some of our favourite cat images in a gallery to our user. Our Images are stored on a S3 Object Storage. </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73</a:t>
            </a:fld>
            <a:endParaRPr lang="de-DE"/>
          </a:p>
        </p:txBody>
      </p:sp>
    </p:spTree>
    <p:extLst>
      <p:ext uri="{BB962C8B-B14F-4D97-AF65-F5344CB8AC3E}">
        <p14:creationId xmlns:p14="http://schemas.microsoft.com/office/powerpoint/2010/main" val="10082431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User uploads his favourite cat images directly to the S3 object storage using </a:t>
            </a:r>
            <a:r>
              <a:rPr lang="en-GB" sz="1800" err="1">
                <a:effectLst/>
                <a:latin typeface="Calibri" panose="020F0502020204030204" pitchFamily="34" charset="0"/>
                <a:ea typeface="Calibri" panose="020F0502020204030204" pitchFamily="34" charset="0"/>
                <a:cs typeface="Calibri" panose="020F0502020204030204" pitchFamily="34" charset="0"/>
              </a:rPr>
              <a:t>presigned</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urls</a:t>
            </a:r>
            <a:r>
              <a:rPr lang="en-GB" sz="1800">
                <a:effectLst/>
                <a:latin typeface="Calibri" panose="020F0502020204030204" pitchFamily="34" charset="0"/>
                <a:ea typeface="Calibri" panose="020F0502020204030204" pitchFamily="34" charset="0"/>
                <a:cs typeface="Calibri" panose="020F0502020204030204" pitchFamily="34" charset="0"/>
              </a:rPr>
              <a:t>. Then the metadata of that object, including a </a:t>
            </a:r>
            <a:r>
              <a:rPr lang="en-GB" sz="1800" err="1">
                <a:effectLst/>
                <a:latin typeface="Calibri" panose="020F0502020204030204" pitchFamily="34" charset="0"/>
                <a:ea typeface="Calibri" panose="020F0502020204030204" pitchFamily="34" charset="0"/>
                <a:cs typeface="Calibri" panose="020F0502020204030204" pitchFamily="34" charset="0"/>
              </a:rPr>
              <a:t>presigned</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url</a:t>
            </a:r>
            <a:r>
              <a:rPr lang="en-GB" sz="1800">
                <a:effectLst/>
                <a:latin typeface="Calibri" panose="020F0502020204030204" pitchFamily="34" charset="0"/>
                <a:ea typeface="Calibri" panose="020F0502020204030204" pitchFamily="34" charset="0"/>
                <a:cs typeface="Calibri" panose="020F0502020204030204" pitchFamily="34" charset="0"/>
              </a:rPr>
              <a:t> to download that image is saved via an </a:t>
            </a:r>
            <a:r>
              <a:rPr lang="en-GB" sz="1800" err="1">
                <a:effectLst/>
                <a:latin typeface="Calibri" panose="020F0502020204030204" pitchFamily="34" charset="0"/>
                <a:ea typeface="Calibri" panose="020F0502020204030204" pitchFamily="34" charset="0"/>
                <a:cs typeface="Calibri" panose="020F0502020204030204" pitchFamily="34" charset="0"/>
              </a:rPr>
              <a:t>ImageService</a:t>
            </a:r>
            <a:r>
              <a:rPr lang="en-GB" sz="1800">
                <a:effectLst/>
                <a:latin typeface="Calibri" panose="020F0502020204030204" pitchFamily="34" charset="0"/>
                <a:ea typeface="Calibri" panose="020F0502020204030204" pitchFamily="34" charset="0"/>
                <a:cs typeface="Calibri" panose="020F0502020204030204" pitchFamily="34" charset="0"/>
              </a:rPr>
              <a:t> to our Database.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When rendering our </a:t>
            </a:r>
            <a:r>
              <a:rPr lang="en-GB" sz="1800" err="1">
                <a:effectLst/>
                <a:latin typeface="Calibri" panose="020F0502020204030204" pitchFamily="34" charset="0"/>
                <a:ea typeface="Calibri" panose="020F0502020204030204" pitchFamily="34" charset="0"/>
                <a:cs typeface="Calibri" panose="020F0502020204030204" pitchFamily="34" charset="0"/>
              </a:rPr>
              <a:t>GalleryViewComponent</a:t>
            </a:r>
            <a:r>
              <a:rPr lang="en-GB" sz="1800">
                <a:effectLst/>
                <a:latin typeface="Calibri" panose="020F0502020204030204" pitchFamily="34" charset="0"/>
                <a:ea typeface="Calibri" panose="020F0502020204030204" pitchFamily="34" charset="0"/>
                <a:cs typeface="Calibri" panose="020F0502020204030204" pitchFamily="34" charset="0"/>
              </a:rPr>
              <a:t> we retrieve all </a:t>
            </a:r>
            <a:r>
              <a:rPr lang="en-GB" sz="1800" err="1">
                <a:effectLst/>
                <a:latin typeface="Calibri" panose="020F0502020204030204" pitchFamily="34" charset="0"/>
                <a:ea typeface="Calibri" panose="020F0502020204030204" pitchFamily="34" charset="0"/>
                <a:cs typeface="Calibri" panose="020F0502020204030204" pitchFamily="34" charset="0"/>
              </a:rPr>
              <a:t>presignedUrls</a:t>
            </a:r>
            <a:r>
              <a:rPr lang="en-GB" sz="1800">
                <a:effectLst/>
                <a:latin typeface="Calibri" panose="020F0502020204030204" pitchFamily="34" charset="0"/>
                <a:ea typeface="Calibri" panose="020F0502020204030204" pitchFamily="34" charset="0"/>
                <a:cs typeface="Calibri" panose="020F0502020204030204" pitchFamily="34" charset="0"/>
              </a:rPr>
              <a:t> from our </a:t>
            </a:r>
            <a:r>
              <a:rPr lang="en-GB" sz="1800" err="1">
                <a:effectLst/>
                <a:latin typeface="Calibri" panose="020F0502020204030204" pitchFamily="34" charset="0"/>
                <a:ea typeface="Calibri" panose="020F0502020204030204" pitchFamily="34" charset="0"/>
                <a:cs typeface="Calibri" panose="020F0502020204030204" pitchFamily="34" charset="0"/>
              </a:rPr>
              <a:t>ImageService</a:t>
            </a:r>
            <a:r>
              <a:rPr lang="en-GB" sz="1800">
                <a:effectLst/>
                <a:latin typeface="Calibri" panose="020F0502020204030204" pitchFamily="34" charset="0"/>
                <a:ea typeface="Calibri" panose="020F0502020204030204" pitchFamily="34" charset="0"/>
                <a:cs typeface="Calibri" panose="020F0502020204030204" pitchFamily="34" charset="0"/>
              </a:rPr>
              <a:t>. But </a:t>
            </a:r>
            <a:r>
              <a:rPr lang="en-GB" sz="1800" err="1">
                <a:effectLst/>
                <a:latin typeface="Calibri" panose="020F0502020204030204" pitchFamily="34" charset="0"/>
                <a:ea typeface="Calibri" panose="020F0502020204030204" pitchFamily="34" charset="0"/>
                <a:cs typeface="Calibri" panose="020F0502020204030204" pitchFamily="34" charset="0"/>
              </a:rPr>
              <a:t>presigned</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urls</a:t>
            </a:r>
            <a:r>
              <a:rPr lang="en-GB" sz="1800">
                <a:effectLst/>
                <a:latin typeface="Calibri" panose="020F0502020204030204" pitchFamily="34" charset="0"/>
                <a:ea typeface="Calibri" panose="020F0502020204030204" pitchFamily="34" charset="0"/>
                <a:cs typeface="Calibri" panose="020F0502020204030204" pitchFamily="34" charset="0"/>
              </a:rPr>
              <a:t> have an </a:t>
            </a:r>
            <a:r>
              <a:rPr lang="en-GB" sz="1800" err="1">
                <a:effectLst/>
                <a:latin typeface="Calibri" panose="020F0502020204030204" pitchFamily="34" charset="0"/>
                <a:ea typeface="Calibri" panose="020F0502020204030204" pitchFamily="34" charset="0"/>
                <a:cs typeface="Calibri" panose="020F0502020204030204" pitchFamily="34" charset="0"/>
              </a:rPr>
              <a:t>expiryDate</a:t>
            </a:r>
            <a:r>
              <a:rPr lang="en-GB" sz="1800">
                <a:effectLst/>
                <a:latin typeface="Calibri" panose="020F0502020204030204" pitchFamily="34" charset="0"/>
                <a:ea typeface="Calibri" panose="020F0502020204030204" pitchFamily="34" charset="0"/>
                <a:cs typeface="Calibri" panose="020F0502020204030204" pitchFamily="34" charset="0"/>
              </a:rPr>
              <a:t>. Meaning after a maximum of 7 days our link are invalidated. </a:t>
            </a: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We could refresh our links every 7 days but we want to do that only on demand as this incurs API charges.</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74</a:t>
            </a:fld>
            <a:endParaRPr lang="de-DE"/>
          </a:p>
        </p:txBody>
      </p:sp>
    </p:spTree>
    <p:extLst>
      <p:ext uri="{BB962C8B-B14F-4D97-AF65-F5344CB8AC3E}">
        <p14:creationId xmlns:p14="http://schemas.microsoft.com/office/powerpoint/2010/main" val="9884816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First we will look one individual image element. This element is rendered with the </a:t>
            </a:r>
            <a:r>
              <a:rPr lang="en-GB" sz="1800" err="1">
                <a:effectLst/>
                <a:latin typeface="Calibri" panose="020F0502020204030204" pitchFamily="34" charset="0"/>
                <a:ea typeface="Calibri" panose="020F0502020204030204" pitchFamily="34" charset="0"/>
                <a:cs typeface="Calibri" panose="020F0502020204030204" pitchFamily="34" charset="0"/>
              </a:rPr>
              <a:t>ImagePreview</a:t>
            </a:r>
            <a:r>
              <a:rPr lang="en-GB" sz="1800">
                <a:effectLst/>
                <a:latin typeface="Calibri" panose="020F0502020204030204" pitchFamily="34" charset="0"/>
                <a:ea typeface="Calibri" panose="020F0502020204030204" pitchFamily="34" charset="0"/>
                <a:cs typeface="Calibri" panose="020F0502020204030204" pitchFamily="34" charset="0"/>
              </a:rPr>
              <a:t> Component.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75</a:t>
            </a:fld>
            <a:endParaRPr lang="de-DE"/>
          </a:p>
        </p:txBody>
      </p:sp>
    </p:spTree>
    <p:extLst>
      <p:ext uri="{BB962C8B-B14F-4D97-AF65-F5344CB8AC3E}">
        <p14:creationId xmlns:p14="http://schemas.microsoft.com/office/powerpoint/2010/main" val="25367055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the </a:t>
            </a:r>
            <a:r>
              <a:rPr lang="en-GB" sz="1800" err="1">
                <a:effectLst/>
                <a:latin typeface="Calibri" panose="020F0502020204030204" pitchFamily="34" charset="0"/>
                <a:ea typeface="Calibri" panose="020F0502020204030204" pitchFamily="34" charset="0"/>
                <a:cs typeface="Calibri" panose="020F0502020204030204" pitchFamily="34" charset="0"/>
              </a:rPr>
              <a:t>ImagePreviewComponent</a:t>
            </a:r>
            <a:r>
              <a:rPr lang="en-GB" sz="1800">
                <a:effectLst/>
                <a:latin typeface="Calibri" panose="020F0502020204030204" pitchFamily="34" charset="0"/>
                <a:ea typeface="Calibri" panose="020F0502020204030204" pitchFamily="34" charset="0"/>
                <a:cs typeface="Calibri" panose="020F0502020204030204" pitchFamily="34" charset="0"/>
              </a:rPr>
              <a:t> Template, we can see how we achieve our on-demand </a:t>
            </a:r>
            <a:r>
              <a:rPr lang="en-GB" sz="1800" err="1">
                <a:effectLst/>
                <a:latin typeface="Calibri" panose="020F0502020204030204" pitchFamily="34" charset="0"/>
                <a:ea typeface="Calibri" panose="020F0502020204030204" pitchFamily="34" charset="0"/>
                <a:cs typeface="Calibri" panose="020F0502020204030204" pitchFamily="34" charset="0"/>
              </a:rPr>
              <a:t>presignedUrl</a:t>
            </a:r>
            <a:r>
              <a:rPr lang="en-GB" sz="1800">
                <a:effectLst/>
                <a:latin typeface="Calibri" panose="020F0502020204030204" pitchFamily="34" charset="0"/>
                <a:ea typeface="Calibri" panose="020F0502020204030204" pitchFamily="34" charset="0"/>
                <a:cs typeface="Calibri" panose="020F0502020204030204" pitchFamily="34" charset="0"/>
              </a:rPr>
              <a:t> refresh with </a:t>
            </a:r>
            <a:r>
              <a:rPr lang="en-GB" sz="1800" err="1">
                <a:effectLst/>
                <a:latin typeface="Calibri" panose="020F0502020204030204" pitchFamily="34" charset="0"/>
                <a:ea typeface="Calibri" panose="020F0502020204030204" pitchFamily="34" charset="0"/>
                <a:cs typeface="Calibri" panose="020F0502020204030204" pitchFamily="34" charset="0"/>
              </a:rPr>
              <a:t>htmx</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If our image </a:t>
            </a:r>
            <a:r>
              <a:rPr lang="en-GB" sz="1800" err="1">
                <a:effectLst/>
                <a:latin typeface="Calibri" panose="020F0502020204030204" pitchFamily="34" charset="0"/>
                <a:ea typeface="Calibri" panose="020F0502020204030204" pitchFamily="34" charset="0"/>
                <a:cs typeface="Calibri" panose="020F0502020204030204" pitchFamily="34" charset="0"/>
              </a:rPr>
              <a:t>presigned</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url</a:t>
            </a:r>
            <a:r>
              <a:rPr lang="en-GB" sz="1800">
                <a:effectLst/>
                <a:latin typeface="Calibri" panose="020F0502020204030204" pitchFamily="34" charset="0"/>
                <a:ea typeface="Calibri" panose="020F0502020204030204" pitchFamily="34" charset="0"/>
                <a:cs typeface="Calibri" panose="020F0502020204030204" pitchFamily="34" charset="0"/>
              </a:rPr>
              <a:t> is expired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will render a div with an </a:t>
            </a:r>
            <a:r>
              <a:rPr lang="en-GB" sz="1800" err="1">
                <a:effectLst/>
                <a:latin typeface="Calibri" panose="020F0502020204030204" pitchFamily="34" charset="0"/>
                <a:ea typeface="Calibri" panose="020F0502020204030204" pitchFamily="34" charset="0"/>
                <a:cs typeface="Calibri" panose="020F0502020204030204" pitchFamily="34" charset="0"/>
              </a:rPr>
              <a:t>hx</a:t>
            </a:r>
            <a:r>
              <a:rPr lang="en-GB" sz="1800">
                <a:effectLst/>
                <a:latin typeface="Calibri" panose="020F0502020204030204" pitchFamily="34" charset="0"/>
                <a:ea typeface="Calibri" panose="020F0502020204030204" pitchFamily="34" charset="0"/>
                <a:cs typeface="Calibri" panose="020F0502020204030204" pitchFamily="34" charset="0"/>
              </a:rPr>
              <a:t>-get to the refresh-preview endpoint that returns the same component but with a new </a:t>
            </a:r>
            <a:r>
              <a:rPr lang="en-GB" sz="1800" err="1">
                <a:effectLst/>
                <a:latin typeface="Calibri" panose="020F0502020204030204" pitchFamily="34" charset="0"/>
                <a:ea typeface="Calibri" panose="020F0502020204030204" pitchFamily="34" charset="0"/>
                <a:cs typeface="Calibri" panose="020F0502020204030204" pitchFamily="34" charset="0"/>
              </a:rPr>
              <a:t>presigned</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url</a:t>
            </a:r>
            <a:r>
              <a:rPr lang="en-GB" sz="1800">
                <a:effectLst/>
                <a:latin typeface="Calibri" panose="020F0502020204030204" pitchFamily="34" charset="0"/>
                <a:ea typeface="Calibri" panose="020F0502020204030204" pitchFamily="34" charset="0"/>
                <a:cs typeface="Calibri" panose="020F0502020204030204" pitchFamily="34" charset="0"/>
              </a:rPr>
              <a:t> that is not expired. We swap the whole html of this component by targeting the parent element, with the </a:t>
            </a:r>
            <a:r>
              <a:rPr lang="en-GB" sz="1800" err="1">
                <a:effectLst/>
                <a:latin typeface="Calibri" panose="020F0502020204030204" pitchFamily="34" charset="0"/>
                <a:ea typeface="Calibri" panose="020F0502020204030204" pitchFamily="34" charset="0"/>
                <a:cs typeface="Calibri" panose="020F0502020204030204" pitchFamily="34" charset="0"/>
              </a:rPr>
              <a:t>hx</a:t>
            </a:r>
            <a:r>
              <a:rPr lang="en-GB" sz="1800">
                <a:effectLst/>
                <a:latin typeface="Calibri" panose="020F0502020204030204" pitchFamily="34" charset="0"/>
                <a:ea typeface="Calibri" panose="020F0502020204030204" pitchFamily="34" charset="0"/>
                <a:cs typeface="Calibri" panose="020F0502020204030204" pitchFamily="34" charset="0"/>
              </a:rPr>
              <a:t>-target attribute.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beauty comes with the </a:t>
            </a:r>
            <a:r>
              <a:rPr lang="en-GB" sz="1800" err="1">
                <a:effectLst/>
                <a:latin typeface="Calibri" panose="020F0502020204030204" pitchFamily="34" charset="0"/>
                <a:ea typeface="Calibri" panose="020F0502020204030204" pitchFamily="34" charset="0"/>
                <a:cs typeface="Calibri" panose="020F0502020204030204" pitchFamily="34" charset="0"/>
              </a:rPr>
              <a:t>hx</a:t>
            </a:r>
            <a:r>
              <a:rPr lang="en-GB" sz="1800">
                <a:effectLst/>
                <a:latin typeface="Calibri" panose="020F0502020204030204" pitchFamily="34" charset="0"/>
                <a:ea typeface="Calibri" panose="020F0502020204030204" pitchFamily="34" charset="0"/>
                <a:cs typeface="Calibri" panose="020F0502020204030204" pitchFamily="34" charset="0"/>
              </a:rPr>
              <a:t>-trigger=”revealed” attribute. This means that the refresh request will only be triggered when the html is rendered in the browser window and create the call to the external S3 API.</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If our image is not expired it will just display an image element.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76</a:t>
            </a:fld>
            <a:endParaRPr lang="de-DE"/>
          </a:p>
        </p:txBody>
      </p:sp>
    </p:spTree>
    <p:extLst>
      <p:ext uri="{BB962C8B-B14F-4D97-AF65-F5344CB8AC3E}">
        <p14:creationId xmlns:p14="http://schemas.microsoft.com/office/powerpoint/2010/main" val="28116554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Next we will take a look at the corresponding Kotlin class. If we call the render method with the </a:t>
            </a:r>
            <a:r>
              <a:rPr lang="en-GB" sz="1800" err="1">
                <a:effectLst/>
                <a:latin typeface="Calibri" panose="020F0502020204030204" pitchFamily="34" charset="0"/>
                <a:ea typeface="Calibri" panose="020F0502020204030204" pitchFamily="34" charset="0"/>
                <a:cs typeface="Calibri" panose="020F0502020204030204" pitchFamily="34" charset="0"/>
              </a:rPr>
              <a:t>refreshImage</a:t>
            </a:r>
            <a:r>
              <a:rPr lang="en-GB" sz="1800">
                <a:effectLst/>
                <a:latin typeface="Calibri" panose="020F0502020204030204" pitchFamily="34" charset="0"/>
                <a:ea typeface="Calibri" panose="020F0502020204030204" pitchFamily="34" charset="0"/>
                <a:cs typeface="Calibri" panose="020F0502020204030204" pitchFamily="34" charset="0"/>
              </a:rPr>
              <a:t> parameter as false, it will render the preview using the passed </a:t>
            </a:r>
            <a:r>
              <a:rPr lang="en-GB" sz="1800" err="1">
                <a:effectLst/>
                <a:latin typeface="Calibri" panose="020F0502020204030204" pitchFamily="34" charset="0"/>
                <a:ea typeface="Calibri" panose="020F0502020204030204" pitchFamily="34" charset="0"/>
                <a:cs typeface="Calibri" panose="020F0502020204030204" pitchFamily="34" charset="0"/>
              </a:rPr>
              <a:t>imagePreview</a:t>
            </a:r>
            <a:r>
              <a:rPr lang="en-GB" sz="1800">
                <a:effectLst/>
                <a:latin typeface="Calibri" panose="020F0502020204030204" pitchFamily="34" charset="0"/>
                <a:ea typeface="Calibri" panose="020F0502020204030204" pitchFamily="34" charset="0"/>
                <a:cs typeface="Calibri" panose="020F0502020204030204" pitchFamily="34" charset="0"/>
              </a:rPr>
              <a:t>. If we pass true, the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will get the </a:t>
            </a:r>
            <a:r>
              <a:rPr lang="en-GB" sz="1800" err="1">
                <a:effectLst/>
                <a:latin typeface="Calibri" panose="020F0502020204030204" pitchFamily="34" charset="0"/>
                <a:ea typeface="Calibri" panose="020F0502020204030204" pitchFamily="34" charset="0"/>
                <a:cs typeface="Calibri" panose="020F0502020204030204" pitchFamily="34" charset="0"/>
              </a:rPr>
              <a:t>imageData</a:t>
            </a:r>
            <a:r>
              <a:rPr lang="en-GB" sz="1800">
                <a:effectLst/>
                <a:latin typeface="Calibri" panose="020F0502020204030204" pitchFamily="34" charset="0"/>
                <a:ea typeface="Calibri" panose="020F0502020204030204" pitchFamily="34" charset="0"/>
                <a:cs typeface="Calibri" panose="020F0502020204030204" pitchFamily="34" charset="0"/>
              </a:rPr>
              <a:t> with a refreshed </a:t>
            </a:r>
            <a:r>
              <a:rPr lang="en-GB" sz="1800" err="1">
                <a:effectLst/>
                <a:latin typeface="Calibri" panose="020F0502020204030204" pitchFamily="34" charset="0"/>
                <a:ea typeface="Calibri" panose="020F0502020204030204" pitchFamily="34" charset="0"/>
                <a:cs typeface="Calibri" panose="020F0502020204030204" pitchFamily="34" charset="0"/>
              </a:rPr>
              <a:t>downloadUrl</a:t>
            </a:r>
            <a:r>
              <a:rPr lang="en-GB" sz="1800">
                <a:effectLst/>
                <a:latin typeface="Calibri" panose="020F0502020204030204" pitchFamily="34" charset="0"/>
                <a:ea typeface="Calibri" panose="020F0502020204030204" pitchFamily="34" charset="0"/>
                <a:cs typeface="Calibri" panose="020F0502020204030204" pitchFamily="34" charset="0"/>
              </a:rPr>
              <a:t> pointing to our S3 object, and return the </a:t>
            </a:r>
            <a:r>
              <a:rPr lang="en-GB" sz="1800" err="1">
                <a:effectLst/>
                <a:latin typeface="Calibri" panose="020F0502020204030204" pitchFamily="34" charset="0"/>
                <a:ea typeface="Calibri" panose="020F0502020204030204" pitchFamily="34" charset="0"/>
                <a:cs typeface="Calibri" panose="020F0502020204030204" pitchFamily="34" charset="0"/>
              </a:rPr>
              <a:t>ViewContext</a:t>
            </a:r>
            <a:r>
              <a:rPr lang="en-GB" sz="1800">
                <a:effectLst/>
                <a:latin typeface="Calibri" panose="020F0502020204030204" pitchFamily="34" charset="0"/>
                <a:ea typeface="Calibri" panose="020F0502020204030204" pitchFamily="34" charset="0"/>
                <a:cs typeface="Calibri" panose="020F0502020204030204" pitchFamily="34" charset="0"/>
              </a:rPr>
              <a:t> with the refreshed </a:t>
            </a:r>
            <a:r>
              <a:rPr lang="en-GB" sz="1800" err="1">
                <a:effectLst/>
                <a:latin typeface="Calibri" panose="020F0502020204030204" pitchFamily="34" charset="0"/>
                <a:ea typeface="Calibri" panose="020F0502020204030204" pitchFamily="34" charset="0"/>
                <a:cs typeface="Calibri" panose="020F0502020204030204" pitchFamily="34" charset="0"/>
              </a:rPr>
              <a:t>ImageData</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77</a:t>
            </a:fld>
            <a:endParaRPr lang="de-DE"/>
          </a:p>
        </p:txBody>
      </p:sp>
    </p:spTree>
    <p:extLst>
      <p:ext uri="{BB962C8B-B14F-4D97-AF65-F5344CB8AC3E}">
        <p14:creationId xmlns:p14="http://schemas.microsoft.com/office/powerpoint/2010/main" val="15537548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a:t>
            </a:r>
            <a:r>
              <a:rPr lang="en-GB" sz="1800" err="1">
                <a:effectLst/>
                <a:latin typeface="Calibri" panose="020F0502020204030204" pitchFamily="34" charset="0"/>
                <a:ea typeface="Calibri" panose="020F0502020204030204" pitchFamily="34" charset="0"/>
                <a:cs typeface="Calibri" panose="020F0502020204030204" pitchFamily="34" charset="0"/>
              </a:rPr>
              <a:t>GalleryViewComponent</a:t>
            </a:r>
            <a:r>
              <a:rPr lang="en-GB" sz="1800">
                <a:effectLst/>
                <a:latin typeface="Calibri" panose="020F0502020204030204" pitchFamily="34" charset="0"/>
                <a:ea typeface="Calibri" panose="020F0502020204030204" pitchFamily="34" charset="0"/>
                <a:cs typeface="Calibri" panose="020F0502020204030204" pitchFamily="34" charset="0"/>
              </a:rPr>
              <a:t> renders the full gallery of cat images.</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78</a:t>
            </a:fld>
            <a:endParaRPr lang="de-DE"/>
          </a:p>
        </p:txBody>
      </p:sp>
    </p:spTree>
    <p:extLst>
      <p:ext uri="{BB962C8B-B14F-4D97-AF65-F5344CB8AC3E}">
        <p14:creationId xmlns:p14="http://schemas.microsoft.com/office/powerpoint/2010/main" val="36309885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a:t>
            </a:r>
            <a:r>
              <a:rPr lang="en-GB" sz="1800" err="1">
                <a:effectLst/>
                <a:latin typeface="Calibri" panose="020F0502020204030204" pitchFamily="34" charset="0"/>
                <a:ea typeface="Calibri" panose="020F0502020204030204" pitchFamily="34" charset="0"/>
                <a:cs typeface="Calibri" panose="020F0502020204030204" pitchFamily="34" charset="0"/>
              </a:rPr>
              <a:t>autowire</a:t>
            </a:r>
            <a:r>
              <a:rPr lang="en-GB" sz="1800">
                <a:effectLst/>
                <a:latin typeface="Calibri" panose="020F0502020204030204" pitchFamily="34" charset="0"/>
                <a:ea typeface="Calibri" panose="020F0502020204030204" pitchFamily="34" charset="0"/>
                <a:cs typeface="Calibri" panose="020F0502020204030204" pitchFamily="34" charset="0"/>
              </a:rPr>
              <a:t> the </a:t>
            </a:r>
            <a:r>
              <a:rPr lang="en-GB" sz="1800" err="1">
                <a:effectLst/>
                <a:latin typeface="Calibri" panose="020F0502020204030204" pitchFamily="34" charset="0"/>
                <a:ea typeface="Calibri" panose="020F0502020204030204" pitchFamily="34" charset="0"/>
                <a:cs typeface="Calibri" panose="020F0502020204030204" pitchFamily="34" charset="0"/>
              </a:rPr>
              <a:t>imageService</a:t>
            </a:r>
            <a:r>
              <a:rPr lang="en-GB" sz="1800">
                <a:effectLst/>
                <a:latin typeface="Calibri" panose="020F0502020204030204" pitchFamily="34" charset="0"/>
                <a:ea typeface="Calibri" panose="020F0502020204030204" pitchFamily="34" charset="0"/>
                <a:cs typeface="Calibri" panose="020F0502020204030204" pitchFamily="34" charset="0"/>
              </a:rPr>
              <a:t> and the </a:t>
            </a:r>
            <a:r>
              <a:rPr lang="en-GB" sz="1800" err="1">
                <a:effectLst/>
                <a:latin typeface="Calibri" panose="020F0502020204030204" pitchFamily="34" charset="0"/>
                <a:ea typeface="Calibri" panose="020F0502020204030204" pitchFamily="34" charset="0"/>
                <a:cs typeface="Calibri" panose="020F0502020204030204" pitchFamily="34" charset="0"/>
              </a:rPr>
              <a:t>imagePreviewComponent</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this use case our gallery images are defined by a subdomain. We get the List of </a:t>
            </a:r>
            <a:r>
              <a:rPr lang="en-GB" sz="1800" err="1">
                <a:effectLst/>
                <a:latin typeface="Calibri" panose="020F0502020204030204" pitchFamily="34" charset="0"/>
                <a:ea typeface="Calibri" panose="020F0502020204030204" pitchFamily="34" charset="0"/>
                <a:cs typeface="Calibri" panose="020F0502020204030204" pitchFamily="34" charset="0"/>
              </a:rPr>
              <a:t>ImageData</a:t>
            </a:r>
            <a:r>
              <a:rPr lang="en-GB" sz="1800">
                <a:effectLst/>
                <a:latin typeface="Calibri" panose="020F0502020204030204" pitchFamily="34" charset="0"/>
                <a:ea typeface="Calibri" panose="020F0502020204030204" pitchFamily="34" charset="0"/>
                <a:cs typeface="Calibri" panose="020F0502020204030204" pitchFamily="34" charset="0"/>
              </a:rPr>
              <a:t> from the </a:t>
            </a:r>
            <a:r>
              <a:rPr lang="en-GB" sz="1800" err="1">
                <a:effectLst/>
                <a:latin typeface="Calibri" panose="020F0502020204030204" pitchFamily="34" charset="0"/>
                <a:ea typeface="Calibri" panose="020F0502020204030204" pitchFamily="34" charset="0"/>
                <a:cs typeface="Calibri" panose="020F0502020204030204" pitchFamily="34" charset="0"/>
              </a:rPr>
              <a:t>imageService</a:t>
            </a:r>
            <a:r>
              <a:rPr lang="en-GB" sz="1800">
                <a:effectLst/>
                <a:latin typeface="Calibri" panose="020F0502020204030204" pitchFamily="34" charset="0"/>
                <a:ea typeface="Calibri" panose="020F0502020204030204" pitchFamily="34" charset="0"/>
                <a:cs typeface="Calibri" panose="020F0502020204030204" pitchFamily="34" charset="0"/>
              </a:rPr>
              <a:t> and map it to the list of </a:t>
            </a:r>
            <a:r>
              <a:rPr lang="en-GB" sz="1800" err="1">
                <a:effectLst/>
                <a:latin typeface="Calibri" panose="020F0502020204030204" pitchFamily="34" charset="0"/>
                <a:ea typeface="Calibri" panose="020F0502020204030204" pitchFamily="34" charset="0"/>
                <a:cs typeface="Calibri" panose="020F0502020204030204" pitchFamily="34" charset="0"/>
              </a:rPr>
              <a:t>imagePreview</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ViewContext</a:t>
            </a:r>
            <a:r>
              <a:rPr lang="en-GB" sz="1800">
                <a:effectLst/>
                <a:latin typeface="Calibri" panose="020F0502020204030204" pitchFamily="34" charset="0"/>
                <a:ea typeface="Calibri" panose="020F0502020204030204" pitchFamily="34" charset="0"/>
                <a:cs typeface="Calibri" panose="020F0502020204030204" pitchFamily="34" charset="0"/>
              </a:rPr>
              <a:t> objects using the </a:t>
            </a:r>
            <a:r>
              <a:rPr lang="en-GB" sz="1800" err="1">
                <a:effectLst/>
                <a:latin typeface="Calibri" panose="020F0502020204030204" pitchFamily="34" charset="0"/>
                <a:ea typeface="Calibri" panose="020F0502020204030204" pitchFamily="34" charset="0"/>
                <a:cs typeface="Calibri" panose="020F0502020204030204" pitchFamily="34" charset="0"/>
              </a:rPr>
              <a:t>imagePreviewViewComponent</a:t>
            </a:r>
            <a:r>
              <a:rPr lang="en-GB" sz="1800">
                <a:effectLst/>
                <a:latin typeface="Calibri" panose="020F0502020204030204" pitchFamily="34" charset="0"/>
                <a:ea typeface="Calibri" panose="020F0502020204030204" pitchFamily="34" charset="0"/>
                <a:cs typeface="Calibri" panose="020F0502020204030204" pitchFamily="34" charset="0"/>
              </a:rPr>
              <a:t> render method.</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pass false to the </a:t>
            </a:r>
            <a:r>
              <a:rPr lang="en-GB" sz="1800" err="1">
                <a:effectLst/>
                <a:latin typeface="Calibri" panose="020F0502020204030204" pitchFamily="34" charset="0"/>
                <a:ea typeface="Calibri" panose="020F0502020204030204" pitchFamily="34" charset="0"/>
                <a:cs typeface="Calibri" panose="020F0502020204030204" pitchFamily="34" charset="0"/>
              </a:rPr>
              <a:t>refreshImage</a:t>
            </a:r>
            <a:r>
              <a:rPr lang="en-GB" sz="1800">
                <a:effectLst/>
                <a:latin typeface="Calibri" panose="020F0502020204030204" pitchFamily="34" charset="0"/>
                <a:ea typeface="Calibri" panose="020F0502020204030204" pitchFamily="34" charset="0"/>
                <a:cs typeface="Calibri" panose="020F0502020204030204" pitchFamily="34" charset="0"/>
              </a:rPr>
              <a:t> parameter as we don’t want to refresh all images at once.</a:t>
            </a: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Then we pass the </a:t>
            </a:r>
            <a:r>
              <a:rPr lang="en-GB" sz="1800" err="1">
                <a:effectLst/>
                <a:latin typeface="Calibri" panose="020F0502020204030204" pitchFamily="34" charset="0"/>
                <a:ea typeface="Calibri" panose="020F0502020204030204" pitchFamily="34" charset="0"/>
                <a:cs typeface="Calibri" panose="020F0502020204030204" pitchFamily="34" charset="0"/>
              </a:rPr>
              <a:t>imagePreviewList</a:t>
            </a:r>
            <a:r>
              <a:rPr lang="en-GB" sz="1800">
                <a:effectLst/>
                <a:latin typeface="Calibri" panose="020F0502020204030204" pitchFamily="34" charset="0"/>
                <a:ea typeface="Calibri" panose="020F0502020204030204" pitchFamily="34" charset="0"/>
                <a:cs typeface="Calibri" panose="020F0502020204030204" pitchFamily="34" charset="0"/>
              </a:rPr>
              <a:t> into our </a:t>
            </a:r>
            <a:r>
              <a:rPr lang="en-GB" sz="1800" err="1">
                <a:effectLst/>
                <a:latin typeface="Calibri" panose="020F0502020204030204" pitchFamily="34" charset="0"/>
                <a:ea typeface="Calibri" panose="020F0502020204030204" pitchFamily="34" charset="0"/>
                <a:cs typeface="Calibri" panose="020F0502020204030204" pitchFamily="34" charset="0"/>
              </a:rPr>
              <a:t>ViewContext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79</a:t>
            </a:fld>
            <a:endParaRPr lang="de-DE"/>
          </a:p>
        </p:txBody>
      </p:sp>
    </p:spTree>
    <p:extLst>
      <p:ext uri="{BB962C8B-B14F-4D97-AF65-F5344CB8AC3E}">
        <p14:creationId xmlns:p14="http://schemas.microsoft.com/office/powerpoint/2010/main" val="3923159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This is the galleryViewComponent.html that loops over the list of </a:t>
            </a:r>
            <a:r>
              <a:rPr lang="en-GB" sz="1800" err="1">
                <a:effectLst/>
                <a:latin typeface="Calibri" panose="020F0502020204030204" pitchFamily="34" charset="0"/>
                <a:ea typeface="Calibri" panose="020F0502020204030204" pitchFamily="34" charset="0"/>
                <a:cs typeface="Calibri" panose="020F0502020204030204" pitchFamily="34" charset="0"/>
              </a:rPr>
              <a:t>imagePreview</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ViewContext</a:t>
            </a:r>
            <a:r>
              <a:rPr lang="en-GB" sz="1800">
                <a:effectLst/>
                <a:latin typeface="Calibri" panose="020F0502020204030204" pitchFamily="34" charset="0"/>
                <a:ea typeface="Calibri" panose="020F0502020204030204" pitchFamily="34" charset="0"/>
                <a:cs typeface="Calibri" panose="020F0502020204030204" pitchFamily="34" charset="0"/>
              </a:rPr>
              <a:t> objects using the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th:each</a:t>
            </a:r>
            <a:r>
              <a:rPr lang="en-GB" sz="1800">
                <a:effectLst/>
                <a:latin typeface="Calibri" panose="020F0502020204030204" pitchFamily="34" charset="0"/>
                <a:ea typeface="Calibri" panose="020F0502020204030204" pitchFamily="34" charset="0"/>
                <a:cs typeface="Calibri" panose="020F0502020204030204" pitchFamily="34" charset="0"/>
              </a:rPr>
              <a:t> attribute and renders them using the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attribute.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80</a:t>
            </a:fld>
            <a:endParaRPr lang="de-DE"/>
          </a:p>
        </p:txBody>
      </p:sp>
    </p:spTree>
    <p:extLst>
      <p:ext uri="{BB962C8B-B14F-4D97-AF65-F5344CB8AC3E}">
        <p14:creationId xmlns:p14="http://schemas.microsoft.com/office/powerpoint/2010/main" val="720003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He shares his point of view about Engineering in his blogpost “What is Modern Software Engineering”</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He is uneasy with the term “engineering” in the context of Software Development, as it was either incorrectly loaded with meaning or emptied of it all together.</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Some developers believe that "engineering" entails oppressive bureaucracy and excessive process control, while others believe that "engineering" only involves writing code and nothing else."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9</a:t>
            </a:fld>
            <a:endParaRPr lang="de-DE"/>
          </a:p>
        </p:txBody>
      </p:sp>
    </p:spTree>
    <p:extLst>
      <p:ext uri="{BB962C8B-B14F-4D97-AF65-F5344CB8AC3E}">
        <p14:creationId xmlns:p14="http://schemas.microsoft.com/office/powerpoint/2010/main" val="12079417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we will look at the controller that is used for our gallery. The /</a:t>
            </a:r>
            <a:r>
              <a:rPr lang="en-GB" sz="1800" err="1">
                <a:effectLst/>
                <a:latin typeface="Calibri" panose="020F0502020204030204" pitchFamily="34" charset="0"/>
                <a:ea typeface="Calibri" panose="020F0502020204030204" pitchFamily="34" charset="0"/>
                <a:cs typeface="Calibri" panose="020F0502020204030204" pitchFamily="34" charset="0"/>
              </a:rPr>
              <a:t>galerie</a:t>
            </a:r>
            <a:r>
              <a:rPr lang="en-GB" sz="1800">
                <a:effectLst/>
                <a:latin typeface="Calibri" panose="020F0502020204030204" pitchFamily="34" charset="0"/>
                <a:ea typeface="Calibri" panose="020F0502020204030204" pitchFamily="34" charset="0"/>
                <a:cs typeface="Calibri" panose="020F0502020204030204" pitchFamily="34" charset="0"/>
              </a:rPr>
              <a:t> endpoint returns the rendered </a:t>
            </a:r>
            <a:r>
              <a:rPr lang="en-GB" sz="1800" err="1">
                <a:effectLst/>
                <a:latin typeface="Calibri" panose="020F0502020204030204" pitchFamily="34" charset="0"/>
                <a:ea typeface="Calibri" panose="020F0502020204030204" pitchFamily="34" charset="0"/>
                <a:cs typeface="Calibri" panose="020F0502020204030204" pitchFamily="34" charset="0"/>
              </a:rPr>
              <a:t>galleryViewComponent</a:t>
            </a:r>
            <a:r>
              <a:rPr lang="en-GB" sz="1800">
                <a:effectLst/>
                <a:latin typeface="Calibri" panose="020F0502020204030204" pitchFamily="34" charset="0"/>
                <a:ea typeface="Calibri" panose="020F0502020204030204" pitchFamily="34" charset="0"/>
                <a:cs typeface="Calibri" panose="020F0502020204030204" pitchFamily="34" charset="0"/>
              </a:rPr>
              <a:t>, we saw before.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a:t>
            </a:r>
            <a:r>
              <a:rPr lang="en-GB" sz="1800" err="1">
                <a:effectLst/>
                <a:latin typeface="Calibri" panose="020F0502020204030204" pitchFamily="34" charset="0"/>
                <a:ea typeface="Calibri" panose="020F0502020204030204" pitchFamily="34" charset="0"/>
                <a:cs typeface="Calibri" panose="020F0502020204030204" pitchFamily="34" charset="0"/>
              </a:rPr>
              <a:t>galerie</a:t>
            </a:r>
            <a:r>
              <a:rPr lang="en-GB" sz="1800">
                <a:effectLst/>
                <a:latin typeface="Calibri" panose="020F0502020204030204" pitchFamily="34" charset="0"/>
                <a:ea typeface="Calibri" panose="020F0502020204030204" pitchFamily="34" charset="0"/>
                <a:cs typeface="Calibri" panose="020F0502020204030204" pitchFamily="34" charset="0"/>
              </a:rPr>
              <a:t>/refresh-preview/</a:t>
            </a:r>
            <a:r>
              <a:rPr lang="en-GB" sz="1800" err="1">
                <a:effectLst/>
                <a:latin typeface="Calibri" panose="020F0502020204030204" pitchFamily="34" charset="0"/>
                <a:ea typeface="Calibri" panose="020F0502020204030204" pitchFamily="34" charset="0"/>
                <a:cs typeface="Calibri" panose="020F0502020204030204" pitchFamily="34" charset="0"/>
              </a:rPr>
              <a:t>imageId</a:t>
            </a:r>
            <a:r>
              <a:rPr lang="en-GB" sz="1800">
                <a:effectLst/>
                <a:latin typeface="Calibri" panose="020F0502020204030204" pitchFamily="34" charset="0"/>
                <a:ea typeface="Calibri" panose="020F0502020204030204" pitchFamily="34" charset="0"/>
                <a:cs typeface="Calibri" panose="020F0502020204030204" pitchFamily="34" charset="0"/>
              </a:rPr>
              <a:t> get mapping returns the </a:t>
            </a:r>
            <a:r>
              <a:rPr lang="en-GB" sz="1800" err="1">
                <a:effectLst/>
                <a:latin typeface="Calibri" panose="020F0502020204030204" pitchFamily="34" charset="0"/>
                <a:ea typeface="Calibri" panose="020F0502020204030204" pitchFamily="34" charset="0"/>
                <a:cs typeface="Calibri" panose="020F0502020204030204" pitchFamily="34" charset="0"/>
              </a:rPr>
              <a:t>imagePreviewViewComponent</a:t>
            </a:r>
            <a:r>
              <a:rPr lang="en-GB" sz="1800">
                <a:effectLst/>
                <a:latin typeface="Calibri" panose="020F0502020204030204" pitchFamily="34" charset="0"/>
                <a:ea typeface="Calibri" panose="020F0502020204030204" pitchFamily="34" charset="0"/>
                <a:cs typeface="Calibri" panose="020F0502020204030204" pitchFamily="34" charset="0"/>
              </a:rPr>
              <a:t> with the </a:t>
            </a:r>
            <a:r>
              <a:rPr lang="en-GB" sz="1800" err="1">
                <a:effectLst/>
                <a:latin typeface="Calibri" panose="020F0502020204030204" pitchFamily="34" charset="0"/>
                <a:ea typeface="Calibri" panose="020F0502020204030204" pitchFamily="34" charset="0"/>
                <a:cs typeface="Calibri" panose="020F0502020204030204" pitchFamily="34" charset="0"/>
              </a:rPr>
              <a:t>refreshImage</a:t>
            </a:r>
            <a:r>
              <a:rPr lang="en-GB" sz="1800">
                <a:effectLst/>
                <a:latin typeface="Calibri" panose="020F0502020204030204" pitchFamily="34" charset="0"/>
                <a:ea typeface="Calibri" panose="020F0502020204030204" pitchFamily="34" charset="0"/>
                <a:cs typeface="Calibri" panose="020F0502020204030204" pitchFamily="34" charset="0"/>
              </a:rPr>
              <a:t> parameter set to true.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You can see the </a:t>
            </a:r>
            <a:r>
              <a:rPr lang="en-GB" sz="1800" err="1">
                <a:effectLst/>
                <a:latin typeface="Calibri" panose="020F0502020204030204" pitchFamily="34" charset="0"/>
                <a:ea typeface="Calibri" panose="020F0502020204030204" pitchFamily="34" charset="0"/>
                <a:cs typeface="Calibri" panose="020F0502020204030204" pitchFamily="34" charset="0"/>
              </a:rPr>
              <a:t>typesafe</a:t>
            </a:r>
            <a:r>
              <a:rPr lang="en-GB" sz="1800">
                <a:effectLst/>
                <a:latin typeface="Calibri" panose="020F0502020204030204" pitchFamily="34" charset="0"/>
                <a:ea typeface="Calibri" panose="020F0502020204030204" pitchFamily="34" charset="0"/>
                <a:cs typeface="Calibri" panose="020F0502020204030204" pitchFamily="34" charset="0"/>
              </a:rPr>
              <a:t> reusability possible with Spring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81</a:t>
            </a:fld>
            <a:endParaRPr lang="de-DE"/>
          </a:p>
        </p:txBody>
      </p:sp>
    </p:spTree>
    <p:extLst>
      <p:ext uri="{BB962C8B-B14F-4D97-AF65-F5344CB8AC3E}">
        <p14:creationId xmlns:p14="http://schemas.microsoft.com/office/powerpoint/2010/main" val="1843084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Finally, here’s the gallery in action!</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82</a:t>
            </a:fld>
            <a:endParaRPr lang="de-DE"/>
          </a:p>
        </p:txBody>
      </p:sp>
    </p:spTree>
    <p:extLst>
      <p:ext uri="{BB962C8B-B14F-4D97-AF65-F5344CB8AC3E}">
        <p14:creationId xmlns:p14="http://schemas.microsoft.com/office/powerpoint/2010/main" val="39452692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And if we want to further improve the interactivity of our Hypermedia Driven Applications we can use the optional constraint, code on demand of the REST architecture style.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By embedding JavaScript right inside our Components, we enable client side interaction and we satisfy the Locality of Behaviour software design principle.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83</a:t>
            </a:fld>
            <a:endParaRPr lang="de-DE"/>
          </a:p>
        </p:txBody>
      </p:sp>
    </p:spTree>
    <p:extLst>
      <p:ext uri="{BB962C8B-B14F-4D97-AF65-F5344CB8AC3E}">
        <p14:creationId xmlns:p14="http://schemas.microsoft.com/office/powerpoint/2010/main" val="11208668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Here you can see the HTML of the </a:t>
            </a:r>
            <a:r>
              <a:rPr lang="en-GB" sz="1800" err="1">
                <a:effectLst/>
                <a:latin typeface="Calibri" panose="020F0502020204030204" pitchFamily="34" charset="0"/>
                <a:ea typeface="Calibri" panose="020F0502020204030204" pitchFamily="34" charset="0"/>
                <a:cs typeface="Calibri" panose="020F0502020204030204" pitchFamily="34" charset="0"/>
              </a:rPr>
              <a:t>ToastViewComponent</a:t>
            </a:r>
            <a:r>
              <a:rPr lang="en-GB" sz="1800">
                <a:effectLst/>
                <a:latin typeface="Calibri" panose="020F0502020204030204" pitchFamily="34" charset="0"/>
                <a:ea typeface="Calibri" panose="020F0502020204030204" pitchFamily="34" charset="0"/>
                <a:cs typeface="Calibri" panose="020F0502020204030204" pitchFamily="34" charset="0"/>
              </a:rPr>
              <a:t> we used earlier.</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embed JavaScript with the script tag, it will automatically be executed when the HTML Snippet is returned by our Server.</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this example we use the </a:t>
            </a:r>
            <a:r>
              <a:rPr lang="en-GB" sz="1800" err="1">
                <a:effectLst/>
                <a:latin typeface="Calibri" panose="020F0502020204030204" pitchFamily="34" charset="0"/>
                <a:ea typeface="Calibri" panose="020F0502020204030204" pitchFamily="34" charset="0"/>
                <a:cs typeface="Calibri" panose="020F0502020204030204" pitchFamily="34" charset="0"/>
              </a:rPr>
              <a:t>setTimeout</a:t>
            </a:r>
            <a:r>
              <a:rPr lang="en-GB" sz="1800">
                <a:effectLst/>
                <a:latin typeface="Calibri" panose="020F0502020204030204" pitchFamily="34" charset="0"/>
                <a:ea typeface="Calibri" panose="020F0502020204030204" pitchFamily="34" charset="0"/>
                <a:cs typeface="Calibri" panose="020F0502020204030204" pitchFamily="34" charset="0"/>
              </a:rPr>
              <a:t> Function that will set the style dot display attribute of the toast element to none, after the duration we passed with the render method parameter.</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Below that we show the message that we passed to the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with the </a:t>
            </a:r>
            <a:r>
              <a:rPr lang="en-GB" sz="1800" err="1">
                <a:effectLst/>
                <a:latin typeface="Calibri" panose="020F0502020204030204" pitchFamily="34" charset="0"/>
                <a:ea typeface="Calibri" panose="020F0502020204030204" pitchFamily="34" charset="0"/>
                <a:cs typeface="Calibri" panose="020F0502020204030204" pitchFamily="34" charset="0"/>
              </a:rPr>
              <a:t>th:text</a:t>
            </a:r>
            <a:r>
              <a:rPr lang="en-GB" sz="1800">
                <a:effectLst/>
                <a:latin typeface="Calibri" panose="020F0502020204030204" pitchFamily="34" charset="0"/>
                <a:ea typeface="Calibri" panose="020F0502020204030204" pitchFamily="34" charset="0"/>
                <a:cs typeface="Calibri" panose="020F0502020204030204" pitchFamily="34" charset="0"/>
              </a:rPr>
              <a:t> attribute.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With the onclick attribute of the button element we enable our users to hide the toast element earlier by clicking on the X.</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84</a:t>
            </a:fld>
            <a:endParaRPr lang="de-DE"/>
          </a:p>
        </p:txBody>
      </p:sp>
    </p:spTree>
    <p:extLst>
      <p:ext uri="{BB962C8B-B14F-4D97-AF65-F5344CB8AC3E}">
        <p14:creationId xmlns:p14="http://schemas.microsoft.com/office/powerpoint/2010/main" val="20955778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As I’ve just show we can use vanilla JavaScript to enable client side interactivity with Code On Demand.</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I’ve really liked the approach of the </a:t>
            </a:r>
            <a:r>
              <a:rPr lang="en-GB" sz="1800" err="1">
                <a:effectLst/>
                <a:latin typeface="Calibri" panose="020F0502020204030204" pitchFamily="34" charset="0"/>
                <a:ea typeface="Calibri" panose="020F0502020204030204" pitchFamily="34" charset="0"/>
                <a:cs typeface="Calibri" panose="020F0502020204030204" pitchFamily="34" charset="0"/>
              </a:rPr>
              <a:t>AlpineJS</a:t>
            </a:r>
            <a:r>
              <a:rPr lang="en-GB" sz="1800">
                <a:effectLst/>
                <a:latin typeface="Calibri" panose="020F0502020204030204" pitchFamily="34" charset="0"/>
                <a:ea typeface="Calibri" panose="020F0502020204030204" pitchFamily="34" charset="0"/>
                <a:cs typeface="Calibri" panose="020F0502020204030204" pitchFamily="34" charset="0"/>
              </a:rPr>
              <a:t> library. It is a minimal tool to define interactive frontend behaviour directly inside your HTML.</a:t>
            </a:r>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85</a:t>
            </a:fld>
            <a:endParaRPr lang="de-DE"/>
          </a:p>
        </p:txBody>
      </p:sp>
    </p:spTree>
    <p:extLst>
      <p:ext uri="{BB962C8B-B14F-4D97-AF65-F5344CB8AC3E}">
        <p14:creationId xmlns:p14="http://schemas.microsoft.com/office/powerpoint/2010/main" val="3286571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I’ve created a sample </a:t>
            </a:r>
            <a:r>
              <a:rPr lang="en-GB" sz="1800" dirty="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dirty="0">
                <a:effectLst/>
                <a:latin typeface="Calibri" panose="020F0502020204030204" pitchFamily="34" charset="0"/>
                <a:ea typeface="Calibri" panose="020F0502020204030204" pitchFamily="34" charset="0"/>
                <a:cs typeface="Calibri" panose="020F0502020204030204" pitchFamily="34" charset="0"/>
              </a:rPr>
              <a:t> that shows the power of </a:t>
            </a:r>
            <a:r>
              <a:rPr lang="en-GB" sz="1800" dirty="0" err="1">
                <a:effectLst/>
                <a:latin typeface="Calibri" panose="020F0502020204030204" pitchFamily="34" charset="0"/>
                <a:ea typeface="Calibri" panose="020F0502020204030204" pitchFamily="34" charset="0"/>
                <a:cs typeface="Calibri" panose="020F0502020204030204" pitchFamily="34" charset="0"/>
              </a:rPr>
              <a:t>AlpineJS</a:t>
            </a:r>
            <a:r>
              <a:rPr lang="en-GB" sz="1800" dirty="0">
                <a:effectLst/>
                <a:latin typeface="Calibri" panose="020F0502020204030204" pitchFamily="34" charset="0"/>
                <a:ea typeface="Calibri" panose="020F0502020204030204" pitchFamily="34" charset="0"/>
                <a:cs typeface="Calibri" panose="020F0502020204030204" pitchFamily="34" charset="0"/>
              </a:rPr>
              <a:t> in combination with Spring </a:t>
            </a:r>
            <a:r>
              <a:rPr lang="en-GB" sz="1800" dirty="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dirty="0">
                <a:effectLst/>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-&gt;</a:t>
            </a:r>
          </a:p>
          <a:p>
            <a:pPr>
              <a:lnSpc>
                <a:spcPct val="107000"/>
              </a:lnSpc>
              <a:spcAft>
                <a:spcPts val="800"/>
              </a:spcAft>
            </a:pP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We want to create a </a:t>
            </a:r>
            <a:r>
              <a:rPr lang="en-GB" sz="1800" dirty="0" err="1">
                <a:effectLst/>
                <a:latin typeface="Calibri" panose="020F0502020204030204" pitchFamily="34" charset="0"/>
                <a:ea typeface="Calibri" panose="020F0502020204030204" pitchFamily="34" charset="0"/>
                <a:cs typeface="Calibri" panose="020F0502020204030204" pitchFamily="34" charset="0"/>
              </a:rPr>
              <a:t>TabComponent</a:t>
            </a:r>
            <a:r>
              <a:rPr lang="en-GB" sz="1800" dirty="0">
                <a:effectLst/>
                <a:latin typeface="Calibri" panose="020F0502020204030204" pitchFamily="34" charset="0"/>
                <a:ea typeface="Calibri" panose="020F0502020204030204" pitchFamily="34" charset="0"/>
                <a:cs typeface="Calibri" panose="020F0502020204030204" pitchFamily="34" charset="0"/>
              </a:rPr>
              <a:t> that we can reuse in our whole application that switches between content client side.</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86</a:t>
            </a:fld>
            <a:endParaRPr lang="de-DE"/>
          </a:p>
        </p:txBody>
      </p:sp>
    </p:spTree>
    <p:extLst>
      <p:ext uri="{BB962C8B-B14F-4D97-AF65-F5344CB8AC3E}">
        <p14:creationId xmlns:p14="http://schemas.microsoft.com/office/powerpoint/2010/main" val="10683268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Calibri" panose="020F0502020204030204" pitchFamily="34" charset="0"/>
              </a:rPr>
              <a:t>We first define a </a:t>
            </a:r>
            <a:r>
              <a:rPr lang="en-GB" sz="1800" dirty="0" err="1">
                <a:effectLst/>
                <a:latin typeface="Calibri" panose="020F0502020204030204" pitchFamily="34" charset="0"/>
                <a:ea typeface="Calibri" panose="020F0502020204030204" pitchFamily="34" charset="0"/>
                <a:cs typeface="Calibri" panose="020F0502020204030204" pitchFamily="34" charset="0"/>
              </a:rPr>
              <a:t>AlpineTabViewComponent.kt</a:t>
            </a:r>
            <a:r>
              <a:rPr lang="en-GB" sz="1800" dirty="0">
                <a:effectLst/>
                <a:latin typeface="Calibri" panose="020F0502020204030204" pitchFamily="34" charset="0"/>
                <a:ea typeface="Calibri" panose="020F0502020204030204" pitchFamily="34" charset="0"/>
                <a:cs typeface="Calibri" panose="020F0502020204030204" pitchFamily="34" charset="0"/>
              </a:rPr>
              <a:t> that receives a List of Tabs as parameter and then maps the list of tabs to a </a:t>
            </a:r>
            <a:r>
              <a:rPr lang="en-GB" sz="1800" dirty="0" err="1">
                <a:effectLst/>
                <a:latin typeface="Calibri" panose="020F0502020204030204" pitchFamily="34" charset="0"/>
                <a:ea typeface="Calibri" panose="020F0502020204030204" pitchFamily="34" charset="0"/>
                <a:cs typeface="Calibri" panose="020F0502020204030204" pitchFamily="34" charset="0"/>
              </a:rPr>
              <a:t>headerList</a:t>
            </a:r>
            <a:r>
              <a:rPr lang="en-GB" sz="1800" dirty="0">
                <a:effectLst/>
                <a:latin typeface="Calibri" panose="020F0502020204030204" pitchFamily="34" charset="0"/>
                <a:ea typeface="Calibri" panose="020F0502020204030204" pitchFamily="34" charset="0"/>
                <a:cs typeface="Calibri" panose="020F0502020204030204" pitchFamily="34" charset="0"/>
              </a:rPr>
              <a:t> and </a:t>
            </a:r>
            <a:r>
              <a:rPr lang="en-GB" sz="1800" dirty="0" err="1">
                <a:effectLst/>
                <a:latin typeface="Calibri" panose="020F0502020204030204" pitchFamily="34" charset="0"/>
                <a:ea typeface="Calibri" panose="020F0502020204030204" pitchFamily="34" charset="0"/>
                <a:cs typeface="Calibri" panose="020F0502020204030204" pitchFamily="34" charset="0"/>
              </a:rPr>
              <a:t>contentList</a:t>
            </a:r>
            <a:r>
              <a:rPr lang="en-GB" sz="1800" dirty="0">
                <a:effectLst/>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Calibri" panose="020F0502020204030204" pitchFamily="34" charset="0"/>
              </a:rPr>
              <a:t>As you can see the power of the </a:t>
            </a:r>
            <a:r>
              <a:rPr lang="en-GB" sz="1800" dirty="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dirty="0">
                <a:effectLst/>
                <a:latin typeface="Calibri" panose="020F0502020204030204" pitchFamily="34" charset="0"/>
                <a:ea typeface="Calibri" panose="020F0502020204030204" pitchFamily="34" charset="0"/>
                <a:cs typeface="Calibri" panose="020F0502020204030204" pitchFamily="34" charset="0"/>
              </a:rPr>
              <a:t> approach, each component can define it’s own </a:t>
            </a:r>
            <a:r>
              <a:rPr lang="en-GB" sz="1800" dirty="0" err="1">
                <a:effectLst/>
                <a:latin typeface="Calibri" panose="020F0502020204030204" pitchFamily="34" charset="0"/>
                <a:ea typeface="Calibri" panose="020F0502020204030204" pitchFamily="34" charset="0"/>
                <a:cs typeface="Calibri" panose="020F0502020204030204" pitchFamily="34" charset="0"/>
              </a:rPr>
              <a:t>api</a:t>
            </a:r>
            <a:r>
              <a:rPr lang="en-GB" sz="1800" dirty="0">
                <a:effectLst/>
                <a:latin typeface="Calibri" panose="020F0502020204030204" pitchFamily="34" charset="0"/>
                <a:ea typeface="Calibri" panose="020F0502020204030204" pitchFamily="34" charset="0"/>
                <a:cs typeface="Calibri" panose="020F0502020204030204" pitchFamily="34" charset="0"/>
              </a:rPr>
              <a:t> in a </a:t>
            </a:r>
            <a:r>
              <a:rPr lang="en-GB" sz="1800" dirty="0" err="1">
                <a:effectLst/>
                <a:latin typeface="Calibri" panose="020F0502020204030204" pitchFamily="34" charset="0"/>
                <a:ea typeface="Calibri" panose="020F0502020204030204" pitchFamily="34" charset="0"/>
                <a:cs typeface="Calibri" panose="020F0502020204030204" pitchFamily="34" charset="0"/>
              </a:rPr>
              <a:t>typesafe</a:t>
            </a:r>
            <a:r>
              <a:rPr lang="en-GB" sz="1800" dirty="0">
                <a:effectLst/>
                <a:latin typeface="Calibri" panose="020F0502020204030204" pitchFamily="34" charset="0"/>
                <a:ea typeface="Calibri" panose="020F0502020204030204" pitchFamily="34" charset="0"/>
                <a:cs typeface="Calibri" panose="020F0502020204030204" pitchFamily="34" charset="0"/>
              </a:rPr>
              <a:t> manner.</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87</a:t>
            </a:fld>
            <a:endParaRPr lang="de-DE"/>
          </a:p>
        </p:txBody>
      </p:sp>
    </p:spTree>
    <p:extLst>
      <p:ext uri="{BB962C8B-B14F-4D97-AF65-F5344CB8AC3E}">
        <p14:creationId xmlns:p14="http://schemas.microsoft.com/office/powerpoint/2010/main" val="15399369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Then we define a AlpineTabViewComponent.html that consists of the </a:t>
            </a:r>
            <a:r>
              <a:rPr lang="en-GB" sz="1800" err="1">
                <a:effectLst/>
                <a:latin typeface="Calibri" panose="020F0502020204030204" pitchFamily="34" charset="0"/>
                <a:ea typeface="Calibri" panose="020F0502020204030204" pitchFamily="34" charset="0"/>
                <a:cs typeface="Calibri" panose="020F0502020204030204" pitchFamily="34" charset="0"/>
              </a:rPr>
              <a:t>alpinejs</a:t>
            </a:r>
            <a:r>
              <a:rPr lang="en-GB" sz="1800">
                <a:effectLst/>
                <a:latin typeface="Calibri" panose="020F0502020204030204" pitchFamily="34" charset="0"/>
                <a:ea typeface="Calibri" panose="020F0502020204030204" pitchFamily="34" charset="0"/>
                <a:cs typeface="Calibri" panose="020F0502020204030204" pitchFamily="34" charset="0"/>
              </a:rPr>
              <a:t> x-data attribute defining a variable scope for this element. We define a </a:t>
            </a:r>
            <a:r>
              <a:rPr lang="en-GB" sz="1800" err="1">
                <a:effectLst/>
                <a:latin typeface="Calibri" panose="020F0502020204030204" pitchFamily="34" charset="0"/>
                <a:ea typeface="Calibri" panose="020F0502020204030204" pitchFamily="34" charset="0"/>
                <a:cs typeface="Calibri" panose="020F0502020204030204" pitchFamily="34" charset="0"/>
              </a:rPr>
              <a:t>openTab</a:t>
            </a:r>
            <a:r>
              <a:rPr lang="en-GB" sz="1800">
                <a:effectLst/>
                <a:latin typeface="Calibri" panose="020F0502020204030204" pitchFamily="34" charset="0"/>
                <a:ea typeface="Calibri" panose="020F0502020204030204" pitchFamily="34" charset="0"/>
                <a:cs typeface="Calibri" panose="020F0502020204030204" pitchFamily="34" charset="0"/>
              </a:rPr>
              <a:t> variable and set it to zero.</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88</a:t>
            </a:fld>
            <a:endParaRPr lang="de-DE"/>
          </a:p>
        </p:txBody>
      </p:sp>
    </p:spTree>
    <p:extLst>
      <p:ext uri="{BB962C8B-B14F-4D97-AF65-F5344CB8AC3E}">
        <p14:creationId xmlns:p14="http://schemas.microsoft.com/office/powerpoint/2010/main" val="21864233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Now we use the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th:each</a:t>
            </a:r>
            <a:r>
              <a:rPr lang="en-GB" sz="1800">
                <a:effectLst/>
                <a:latin typeface="Calibri" panose="020F0502020204030204" pitchFamily="34" charset="0"/>
                <a:ea typeface="Calibri" panose="020F0502020204030204" pitchFamily="34" charset="0"/>
                <a:cs typeface="Calibri" panose="020F0502020204030204" pitchFamily="34" charset="0"/>
              </a:rPr>
              <a:t> attribute to repeat the list element for each element in the </a:t>
            </a:r>
            <a:r>
              <a:rPr lang="en-GB" sz="1800" err="1">
                <a:effectLst/>
                <a:latin typeface="Calibri" panose="020F0502020204030204" pitchFamily="34" charset="0"/>
                <a:ea typeface="Calibri" panose="020F0502020204030204" pitchFamily="34" charset="0"/>
                <a:cs typeface="Calibri" panose="020F0502020204030204" pitchFamily="34" charset="0"/>
              </a:rPr>
              <a:t>headerlist</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89</a:t>
            </a:fld>
            <a:endParaRPr lang="de-DE"/>
          </a:p>
        </p:txBody>
      </p:sp>
    </p:spTree>
    <p:extLst>
      <p:ext uri="{BB962C8B-B14F-4D97-AF65-F5344CB8AC3E}">
        <p14:creationId xmlns:p14="http://schemas.microsoft.com/office/powerpoint/2010/main" val="24759695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 We create a button element in each list element and set the text of the button element to the header variable.  Then we combine the </a:t>
            </a:r>
            <a:r>
              <a:rPr lang="en-GB" sz="1800" err="1">
                <a:effectLst/>
                <a:latin typeface="Calibri" panose="020F0502020204030204" pitchFamily="34" charset="0"/>
                <a:ea typeface="Calibri" panose="020F0502020204030204" pitchFamily="34" charset="0"/>
                <a:cs typeface="Calibri" panose="020F0502020204030204" pitchFamily="34" charset="0"/>
              </a:rPr>
              <a:t>alpineJs</a:t>
            </a:r>
            <a:r>
              <a:rPr lang="en-GB" sz="1800">
                <a:effectLst/>
                <a:latin typeface="Calibri" panose="020F0502020204030204" pitchFamily="34" charset="0"/>
                <a:ea typeface="Calibri" panose="020F0502020204030204" pitchFamily="34" charset="0"/>
                <a:cs typeface="Calibri" panose="020F0502020204030204" pitchFamily="34" charset="0"/>
              </a:rPr>
              <a:t> attribute </a:t>
            </a:r>
            <a:r>
              <a:rPr lang="en-GB" sz="1800" err="1">
                <a:effectLst/>
                <a:latin typeface="Calibri" panose="020F0502020204030204" pitchFamily="34" charset="0"/>
                <a:ea typeface="Calibri" panose="020F0502020204030204" pitchFamily="34" charset="0"/>
                <a:cs typeface="Calibri" panose="020F0502020204030204" pitchFamily="34" charset="0"/>
              </a:rPr>
              <a:t>x-on:click</a:t>
            </a:r>
            <a:r>
              <a:rPr lang="en-GB" sz="1800">
                <a:effectLst/>
                <a:latin typeface="Calibri" panose="020F0502020204030204" pitchFamily="34" charset="0"/>
                <a:ea typeface="Calibri" panose="020F0502020204030204" pitchFamily="34" charset="0"/>
                <a:cs typeface="Calibri" panose="020F0502020204030204" pitchFamily="34" charset="0"/>
              </a:rPr>
              <a:t>, with the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element dot index variable. If the user clicks on the button the </a:t>
            </a:r>
            <a:r>
              <a:rPr lang="en-GB" sz="1800" err="1">
                <a:effectLst/>
                <a:latin typeface="Calibri" panose="020F0502020204030204" pitchFamily="34" charset="0"/>
                <a:ea typeface="Calibri" panose="020F0502020204030204" pitchFamily="34" charset="0"/>
                <a:cs typeface="Calibri" panose="020F0502020204030204" pitchFamily="34" charset="0"/>
              </a:rPr>
              <a:t>openTab</a:t>
            </a:r>
            <a:r>
              <a:rPr lang="en-GB" sz="1800">
                <a:effectLst/>
                <a:latin typeface="Calibri" panose="020F0502020204030204" pitchFamily="34" charset="0"/>
                <a:ea typeface="Calibri" panose="020F0502020204030204" pitchFamily="34" charset="0"/>
                <a:cs typeface="Calibri" panose="020F0502020204030204" pitchFamily="34" charset="0"/>
              </a:rPr>
              <a:t> variable will be set to the index of the element.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90</a:t>
            </a:fld>
            <a:endParaRPr lang="de-DE"/>
          </a:p>
        </p:txBody>
      </p:sp>
    </p:spTree>
    <p:extLst>
      <p:ext uri="{BB962C8B-B14F-4D97-AF65-F5344CB8AC3E}">
        <p14:creationId xmlns:p14="http://schemas.microsoft.com/office/powerpoint/2010/main" val="2132343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He tells us that both of these are profoundly wrong. In other disciplines, “Engineering” is simply the stuff that works.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It is practical, pragmatic and more, not less, efficient.”</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But the question I want to discuss today: Is the way we build modern web applications “practical, pragmatic and efficient?” </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Could there not be a simpler approach that is sufficient for many use cases?</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10</a:t>
            </a:fld>
            <a:endParaRPr lang="de-DE"/>
          </a:p>
        </p:txBody>
      </p:sp>
    </p:spTree>
    <p:extLst>
      <p:ext uri="{BB962C8B-B14F-4D97-AF65-F5344CB8AC3E}">
        <p14:creationId xmlns:p14="http://schemas.microsoft.com/office/powerpoint/2010/main" val="16907938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Finally to show the content we define a div that creates a element for each item in the </a:t>
            </a:r>
            <a:r>
              <a:rPr lang="en-GB" sz="1800" err="1">
                <a:effectLst/>
                <a:latin typeface="Calibri" panose="020F0502020204030204" pitchFamily="34" charset="0"/>
                <a:ea typeface="Calibri" panose="020F0502020204030204" pitchFamily="34" charset="0"/>
                <a:cs typeface="Calibri" panose="020F0502020204030204" pitchFamily="34" charset="0"/>
              </a:rPr>
              <a:t>contentList</a:t>
            </a:r>
            <a:r>
              <a:rPr lang="en-GB" sz="1800">
                <a:effectLst/>
                <a:latin typeface="Calibri" panose="020F0502020204030204" pitchFamily="34" charset="0"/>
                <a:ea typeface="Calibri" panose="020F0502020204030204" pitchFamily="34" charset="0"/>
                <a:cs typeface="Calibri" panose="020F0502020204030204" pitchFamily="34" charset="0"/>
              </a:rPr>
              <a:t>. We will add the alpine x dash show attribute that will toggle the visibility when the </a:t>
            </a:r>
            <a:r>
              <a:rPr lang="en-GB" sz="1800" err="1">
                <a:effectLst/>
                <a:latin typeface="Calibri" panose="020F0502020204030204" pitchFamily="34" charset="0"/>
                <a:ea typeface="Calibri" panose="020F0502020204030204" pitchFamily="34" charset="0"/>
                <a:cs typeface="Calibri" panose="020F0502020204030204" pitchFamily="34" charset="0"/>
              </a:rPr>
              <a:t>headerElement</a:t>
            </a:r>
            <a:r>
              <a:rPr lang="en-GB" sz="1800">
                <a:effectLst/>
                <a:latin typeface="Calibri" panose="020F0502020204030204" pitchFamily="34" charset="0"/>
                <a:ea typeface="Calibri" panose="020F0502020204030204" pitchFamily="34" charset="0"/>
                <a:cs typeface="Calibri" panose="020F0502020204030204" pitchFamily="34" charset="0"/>
              </a:rPr>
              <a:t> with the same index is selected. Then with </a:t>
            </a:r>
            <a:r>
              <a:rPr lang="en-GB" sz="1800" err="1">
                <a:effectLst/>
                <a:latin typeface="Calibri" panose="020F0502020204030204" pitchFamily="34" charset="0"/>
                <a:ea typeface="Calibri" panose="020F0502020204030204" pitchFamily="34" charset="0"/>
                <a:cs typeface="Calibri" panose="020F0502020204030204" pitchFamily="34" charset="0"/>
              </a:rPr>
              <a:t>th:text</a:t>
            </a:r>
            <a:r>
              <a:rPr lang="en-GB" sz="1800">
                <a:effectLst/>
                <a:latin typeface="Calibri" panose="020F0502020204030204" pitchFamily="34" charset="0"/>
                <a:ea typeface="Calibri" panose="020F0502020204030204" pitchFamily="34" charset="0"/>
                <a:cs typeface="Calibri" panose="020F0502020204030204" pitchFamily="34" charset="0"/>
              </a:rPr>
              <a:t> we will set the </a:t>
            </a:r>
            <a:r>
              <a:rPr lang="en-GB" sz="1800" err="1">
                <a:effectLst/>
                <a:latin typeface="Calibri" panose="020F0502020204030204" pitchFamily="34" charset="0"/>
                <a:ea typeface="Calibri" panose="020F0502020204030204" pitchFamily="34" charset="0"/>
                <a:cs typeface="Calibri" panose="020F0502020204030204" pitchFamily="34" charset="0"/>
              </a:rPr>
              <a:t>innerHTML</a:t>
            </a:r>
            <a:r>
              <a:rPr lang="en-GB" sz="1800">
                <a:effectLst/>
                <a:latin typeface="Calibri" panose="020F0502020204030204" pitchFamily="34" charset="0"/>
                <a:ea typeface="Calibri" panose="020F0502020204030204" pitchFamily="34" charset="0"/>
                <a:cs typeface="Calibri" panose="020F0502020204030204" pitchFamily="34" charset="0"/>
              </a:rPr>
              <a:t> to the item of the </a:t>
            </a:r>
            <a:r>
              <a:rPr lang="en-GB" sz="1800" err="1">
                <a:effectLst/>
                <a:latin typeface="Calibri" panose="020F0502020204030204" pitchFamily="34" charset="0"/>
                <a:ea typeface="Calibri" panose="020F0502020204030204" pitchFamily="34" charset="0"/>
                <a:cs typeface="Calibri" panose="020F0502020204030204" pitchFamily="34" charset="0"/>
              </a:rPr>
              <a:t>contentList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91</a:t>
            </a:fld>
            <a:endParaRPr lang="de-DE"/>
          </a:p>
        </p:txBody>
      </p:sp>
    </p:spTree>
    <p:extLst>
      <p:ext uri="{BB962C8B-B14F-4D97-AF65-F5344CB8AC3E}">
        <p14:creationId xmlns:p14="http://schemas.microsoft.com/office/powerpoint/2010/main" val="4059794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If we now look at the HTML that is rendered we can see how we combine alpine and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together.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creates two list elements with an alpine attribute that selects the active tab. In the content area we can see that the tab that is not selected automatically gets </a:t>
            </a:r>
            <a:r>
              <a:rPr lang="en-GB" sz="1800" err="1">
                <a:effectLst/>
                <a:latin typeface="Calibri" panose="020F0502020204030204" pitchFamily="34" charset="0"/>
                <a:ea typeface="Calibri" panose="020F0502020204030204" pitchFamily="34" charset="0"/>
                <a:cs typeface="Calibri" panose="020F0502020204030204" pitchFamily="34" charset="0"/>
              </a:rPr>
              <a:t>display:none</a:t>
            </a:r>
            <a:r>
              <a:rPr lang="en-GB" sz="1800">
                <a:effectLst/>
                <a:latin typeface="Calibri" panose="020F0502020204030204" pitchFamily="34" charset="0"/>
                <a:ea typeface="Calibri" panose="020F0502020204030204" pitchFamily="34" charset="0"/>
                <a:cs typeface="Calibri" panose="020F0502020204030204" pitchFamily="34" charset="0"/>
              </a:rPr>
              <a:t> added to it’s style attribute via the x-show alpine directive.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92</a:t>
            </a:fld>
            <a:endParaRPr lang="de-DE"/>
          </a:p>
        </p:txBody>
      </p:sp>
    </p:spTree>
    <p:extLst>
      <p:ext uri="{BB962C8B-B14F-4D97-AF65-F5344CB8AC3E}">
        <p14:creationId xmlns:p14="http://schemas.microsoft.com/office/powerpoint/2010/main" val="20021119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But how do we create our web application layout? You could include the header and sidebar in every page, or use the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layout dialect, but with Spring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it is very simple.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93</a:t>
            </a:fld>
            <a:endParaRPr lang="de-DE"/>
          </a:p>
        </p:txBody>
      </p:sp>
    </p:spTree>
    <p:extLst>
      <p:ext uri="{BB962C8B-B14F-4D97-AF65-F5344CB8AC3E}">
        <p14:creationId xmlns:p14="http://schemas.microsoft.com/office/powerpoint/2010/main" val="29970761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create a Layout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that accepts a </a:t>
            </a:r>
            <a:r>
              <a:rPr lang="en-GB" sz="1800" err="1">
                <a:effectLst/>
                <a:latin typeface="Calibri" panose="020F0502020204030204" pitchFamily="34" charset="0"/>
                <a:ea typeface="Calibri" panose="020F0502020204030204" pitchFamily="34" charset="0"/>
                <a:cs typeface="Calibri" panose="020F0502020204030204" pitchFamily="34" charset="0"/>
              </a:rPr>
              <a:t>ViewContext</a:t>
            </a:r>
            <a:r>
              <a:rPr lang="en-GB" sz="1800">
                <a:effectLst/>
                <a:latin typeface="Calibri" panose="020F0502020204030204" pitchFamily="34" charset="0"/>
                <a:ea typeface="Calibri" panose="020F0502020204030204" pitchFamily="34" charset="0"/>
                <a:cs typeface="Calibri" panose="020F0502020204030204" pitchFamily="34" charset="0"/>
              </a:rPr>
              <a:t> as parameter and pass that through to the </a:t>
            </a:r>
            <a:r>
              <a:rPr lang="en-GB" sz="1800" err="1">
                <a:effectLst/>
                <a:latin typeface="Calibri" panose="020F0502020204030204" pitchFamily="34" charset="0"/>
                <a:ea typeface="Calibri" panose="020F0502020204030204" pitchFamily="34" charset="0"/>
                <a:cs typeface="Calibri" panose="020F0502020204030204" pitchFamily="34" charset="0"/>
              </a:rPr>
              <a:t>ViewContext</a:t>
            </a:r>
            <a:r>
              <a:rPr lang="en-GB" sz="1800">
                <a:effectLst/>
                <a:latin typeface="Calibri" panose="020F0502020204030204" pitchFamily="34" charset="0"/>
                <a:ea typeface="Calibri" panose="020F0502020204030204" pitchFamily="34" charset="0"/>
                <a:cs typeface="Calibri" panose="020F0502020204030204" pitchFamily="34" charset="0"/>
              </a:rPr>
              <a:t> constructor in our render method. </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As you can see we also accept the </a:t>
            </a:r>
            <a:r>
              <a:rPr lang="en-GB" sz="1800" err="1">
                <a:effectLst/>
                <a:latin typeface="Calibri" panose="020F0502020204030204" pitchFamily="34" charset="0"/>
                <a:ea typeface="Calibri" panose="020F0502020204030204" pitchFamily="34" charset="0"/>
                <a:cs typeface="Calibri" panose="020F0502020204030204" pitchFamily="34" charset="0"/>
              </a:rPr>
              <a:t>activeTab</a:t>
            </a:r>
            <a:r>
              <a:rPr lang="en-GB" sz="1800">
                <a:effectLst/>
                <a:latin typeface="Calibri" panose="020F0502020204030204" pitchFamily="34" charset="0"/>
                <a:ea typeface="Calibri" panose="020F0502020204030204" pitchFamily="34" charset="0"/>
                <a:cs typeface="Calibri" panose="020F0502020204030204" pitchFamily="34" charset="0"/>
              </a:rPr>
              <a:t> of our sidebar as parameter.</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94</a:t>
            </a:fld>
            <a:endParaRPr lang="de-DE"/>
          </a:p>
        </p:txBody>
      </p:sp>
    </p:spTree>
    <p:extLst>
      <p:ext uri="{BB962C8B-B14F-4D97-AF65-F5344CB8AC3E}">
        <p14:creationId xmlns:p14="http://schemas.microsoft.com/office/powerpoint/2010/main" val="42436523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This </a:t>
            </a:r>
            <a:r>
              <a:rPr lang="en-GB" sz="1800" err="1">
                <a:effectLst/>
                <a:latin typeface="Calibri" panose="020F0502020204030204" pitchFamily="34" charset="0"/>
                <a:ea typeface="Calibri" panose="020F0502020204030204" pitchFamily="34" charset="0"/>
                <a:cs typeface="Calibri" panose="020F0502020204030204" pitchFamily="34" charset="0"/>
              </a:rPr>
              <a:t>ActiveTab</a:t>
            </a:r>
            <a:r>
              <a:rPr lang="en-GB" sz="1800">
                <a:effectLst/>
                <a:latin typeface="Calibri" panose="020F0502020204030204" pitchFamily="34" charset="0"/>
                <a:ea typeface="Calibri" panose="020F0502020204030204" pitchFamily="34" charset="0"/>
                <a:cs typeface="Calibri" panose="020F0502020204030204" pitchFamily="34" charset="0"/>
              </a:rPr>
              <a:t> is an </a:t>
            </a:r>
            <a:r>
              <a:rPr lang="en-GB" sz="1800" err="1">
                <a:effectLst/>
                <a:latin typeface="Calibri" panose="020F0502020204030204" pitchFamily="34" charset="0"/>
                <a:ea typeface="Calibri" panose="020F0502020204030204" pitchFamily="34" charset="0"/>
                <a:cs typeface="Calibri" panose="020F0502020204030204" pitchFamily="34" charset="0"/>
              </a:rPr>
              <a:t>enum</a:t>
            </a:r>
            <a:r>
              <a:rPr lang="en-GB" sz="1800">
                <a:effectLst/>
                <a:latin typeface="Calibri" panose="020F0502020204030204" pitchFamily="34" charset="0"/>
                <a:ea typeface="Calibri" panose="020F0502020204030204" pitchFamily="34" charset="0"/>
                <a:cs typeface="Calibri" panose="020F0502020204030204" pitchFamily="34" charset="0"/>
              </a:rPr>
              <a:t> class in our </a:t>
            </a:r>
            <a:r>
              <a:rPr lang="en-GB" sz="1800" err="1">
                <a:effectLst/>
                <a:latin typeface="Calibri" panose="020F0502020204030204" pitchFamily="34" charset="0"/>
                <a:ea typeface="Calibri" panose="020F0502020204030204" pitchFamily="34" charset="0"/>
                <a:cs typeface="Calibri" panose="020F0502020204030204" pitchFamily="34" charset="0"/>
              </a:rPr>
              <a:t>SidebarViewComponent</a:t>
            </a:r>
            <a:r>
              <a:rPr lang="en-GB" sz="1800">
                <a:effectLst/>
                <a:latin typeface="Calibri" panose="020F0502020204030204" pitchFamily="34" charset="0"/>
                <a:ea typeface="Calibri" panose="020F0502020204030204" pitchFamily="34" charset="0"/>
                <a:cs typeface="Calibri" panose="020F0502020204030204" pitchFamily="34" charset="0"/>
              </a:rPr>
              <a:t>, that defines the </a:t>
            </a:r>
            <a:r>
              <a:rPr lang="en-GB" sz="1800" err="1">
                <a:effectLst/>
                <a:latin typeface="Calibri" panose="020F0502020204030204" pitchFamily="34" charset="0"/>
                <a:ea typeface="Calibri" panose="020F0502020204030204" pitchFamily="34" charset="0"/>
                <a:cs typeface="Calibri" panose="020F0502020204030204" pitchFamily="34" charset="0"/>
              </a:rPr>
              <a:t>displayName</a:t>
            </a:r>
            <a:r>
              <a:rPr lang="en-GB" sz="1800">
                <a:effectLst/>
                <a:latin typeface="Calibri" panose="020F0502020204030204" pitchFamily="34" charset="0"/>
                <a:ea typeface="Calibri" panose="020F0502020204030204" pitchFamily="34" charset="0"/>
                <a:cs typeface="Calibri" panose="020F0502020204030204" pitchFamily="34" charset="0"/>
              </a:rPr>
              <a:t>, the icon and the link to our page. For example the Calendar value displays Calendar, the </a:t>
            </a:r>
            <a:r>
              <a:rPr lang="en-GB" sz="1800" err="1">
                <a:effectLst/>
                <a:latin typeface="Calibri" panose="020F0502020204030204" pitchFamily="34" charset="0"/>
                <a:ea typeface="Calibri" panose="020F0502020204030204" pitchFamily="34" charset="0"/>
                <a:cs typeface="Calibri" panose="020F0502020204030204" pitchFamily="34" charset="0"/>
              </a:rPr>
              <a:t>fontawesome</a:t>
            </a:r>
            <a:r>
              <a:rPr lang="en-GB" sz="1800">
                <a:effectLst/>
                <a:latin typeface="Calibri" panose="020F0502020204030204" pitchFamily="34" charset="0"/>
                <a:ea typeface="Calibri" panose="020F0502020204030204" pitchFamily="34" charset="0"/>
                <a:cs typeface="Calibri" panose="020F0502020204030204" pitchFamily="34" charset="0"/>
              </a:rPr>
              <a:t> calendar icon and links to the /calendar page.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95</a:t>
            </a:fld>
            <a:endParaRPr lang="de-DE"/>
          </a:p>
        </p:txBody>
      </p:sp>
    </p:spTree>
    <p:extLst>
      <p:ext uri="{BB962C8B-B14F-4D97-AF65-F5344CB8AC3E}">
        <p14:creationId xmlns:p14="http://schemas.microsoft.com/office/powerpoint/2010/main" val="35290344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We pass the </a:t>
            </a:r>
            <a:r>
              <a:rPr lang="en-GB" sz="1800" err="1">
                <a:effectLst/>
                <a:latin typeface="Calibri" panose="020F0502020204030204" pitchFamily="34" charset="0"/>
                <a:ea typeface="Calibri" panose="020F0502020204030204" pitchFamily="34" charset="0"/>
                <a:cs typeface="Calibri" panose="020F0502020204030204" pitchFamily="34" charset="0"/>
              </a:rPr>
              <a:t>activeTab</a:t>
            </a:r>
            <a:r>
              <a:rPr lang="en-GB" sz="1800">
                <a:effectLst/>
                <a:latin typeface="Calibri" panose="020F0502020204030204" pitchFamily="34" charset="0"/>
                <a:ea typeface="Calibri" panose="020F0502020204030204" pitchFamily="34" charset="0"/>
                <a:cs typeface="Calibri" panose="020F0502020204030204" pitchFamily="34" charset="0"/>
              </a:rPr>
              <a:t> and the values of our </a:t>
            </a:r>
            <a:r>
              <a:rPr lang="en-GB" sz="1800" err="1">
                <a:effectLst/>
                <a:latin typeface="Calibri" panose="020F0502020204030204" pitchFamily="34" charset="0"/>
                <a:ea typeface="Calibri" panose="020F0502020204030204" pitchFamily="34" charset="0"/>
                <a:cs typeface="Calibri" panose="020F0502020204030204" pitchFamily="34" charset="0"/>
              </a:rPr>
              <a:t>enum</a:t>
            </a:r>
            <a:r>
              <a:rPr lang="en-GB" sz="1800">
                <a:effectLst/>
                <a:latin typeface="Calibri" panose="020F0502020204030204" pitchFamily="34" charset="0"/>
                <a:ea typeface="Calibri" panose="020F0502020204030204" pitchFamily="34" charset="0"/>
                <a:cs typeface="Calibri" panose="020F0502020204030204" pitchFamily="34" charset="0"/>
              </a:rPr>
              <a:t> to the </a:t>
            </a:r>
            <a:r>
              <a:rPr lang="en-GB" sz="1800" err="1">
                <a:effectLst/>
                <a:latin typeface="Calibri" panose="020F0502020204030204" pitchFamily="34" charset="0"/>
                <a:ea typeface="Calibri" panose="020F0502020204030204" pitchFamily="34" charset="0"/>
                <a:cs typeface="Calibri" panose="020F0502020204030204" pitchFamily="34" charset="0"/>
              </a:rPr>
              <a:t>SidbarViewComponent</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ViewContext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96</a:t>
            </a:fld>
            <a:endParaRPr lang="de-DE"/>
          </a:p>
        </p:txBody>
      </p:sp>
    </p:spTree>
    <p:extLst>
      <p:ext uri="{BB962C8B-B14F-4D97-AF65-F5344CB8AC3E}">
        <p14:creationId xmlns:p14="http://schemas.microsoft.com/office/powerpoint/2010/main" val="8911979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our </a:t>
            </a:r>
            <a:r>
              <a:rPr lang="en-GB" sz="1800" err="1">
                <a:effectLst/>
                <a:latin typeface="Calibri" panose="020F0502020204030204" pitchFamily="34" charset="0"/>
                <a:ea typeface="Calibri" panose="020F0502020204030204" pitchFamily="34" charset="0"/>
                <a:cs typeface="Calibri" panose="020F0502020204030204" pitchFamily="34" charset="0"/>
              </a:rPr>
              <a:t>SidebarViewComponent</a:t>
            </a:r>
            <a:r>
              <a:rPr lang="en-GB" sz="1800">
                <a:effectLst/>
                <a:latin typeface="Calibri" panose="020F0502020204030204" pitchFamily="34" charset="0"/>
                <a:ea typeface="Calibri" panose="020F0502020204030204" pitchFamily="34" charset="0"/>
                <a:cs typeface="Calibri" panose="020F0502020204030204" pitchFamily="34" charset="0"/>
              </a:rPr>
              <a:t> Template we loop over the </a:t>
            </a:r>
            <a:r>
              <a:rPr lang="en-GB" sz="1800" err="1">
                <a:effectLst/>
                <a:latin typeface="Calibri" panose="020F0502020204030204" pitchFamily="34" charset="0"/>
                <a:ea typeface="Calibri" panose="020F0502020204030204" pitchFamily="34" charset="0"/>
                <a:cs typeface="Calibri" panose="020F0502020204030204" pitchFamily="34" charset="0"/>
              </a:rPr>
              <a:t>activeTabsArray</a:t>
            </a:r>
            <a:r>
              <a:rPr lang="en-GB" sz="1800">
                <a:effectLst/>
                <a:latin typeface="Calibri" panose="020F0502020204030204" pitchFamily="34" charset="0"/>
                <a:ea typeface="Calibri" panose="020F0502020204030204" pitchFamily="34" charset="0"/>
                <a:cs typeface="Calibri" panose="020F0502020204030204" pitchFamily="34" charset="0"/>
              </a:rPr>
              <a:t> and create an anchor </a:t>
            </a:r>
            <a:r>
              <a:rPr lang="en-GB" sz="1800" err="1">
                <a:effectLst/>
                <a:latin typeface="Calibri" panose="020F0502020204030204" pitchFamily="34" charset="0"/>
                <a:ea typeface="Calibri" panose="020F0502020204030204" pitchFamily="34" charset="0"/>
                <a:cs typeface="Calibri" panose="020F0502020204030204" pitchFamily="34" charset="0"/>
              </a:rPr>
              <a:t>elemtn</a:t>
            </a:r>
            <a:r>
              <a:rPr lang="en-GB" sz="1800">
                <a:effectLst/>
                <a:latin typeface="Calibri" panose="020F0502020204030204" pitchFamily="34" charset="0"/>
                <a:ea typeface="Calibri" panose="020F0502020204030204" pitchFamily="34" charset="0"/>
                <a:cs typeface="Calibri" panose="020F0502020204030204" pitchFamily="34" charset="0"/>
              </a:rPr>
              <a:t> for each. For the </a:t>
            </a:r>
            <a:r>
              <a:rPr lang="en-GB" sz="1800" err="1">
                <a:effectLst/>
                <a:latin typeface="Calibri" panose="020F0502020204030204" pitchFamily="34" charset="0"/>
                <a:ea typeface="Calibri" panose="020F0502020204030204" pitchFamily="34" charset="0"/>
                <a:cs typeface="Calibri" panose="020F0502020204030204" pitchFamily="34" charset="0"/>
              </a:rPr>
              <a:t>activeTabe</a:t>
            </a:r>
            <a:r>
              <a:rPr lang="en-GB" sz="1800">
                <a:effectLst/>
                <a:latin typeface="Calibri" panose="020F0502020204030204" pitchFamily="34" charset="0"/>
                <a:ea typeface="Calibri" panose="020F0502020204030204" pitchFamily="34" charset="0"/>
                <a:cs typeface="Calibri" panose="020F0502020204030204" pitchFamily="34" charset="0"/>
              </a:rPr>
              <a:t> we add active-nav-link </a:t>
            </a:r>
            <a:r>
              <a:rPr lang="en-GB" sz="1800" err="1">
                <a:effectLst/>
                <a:latin typeface="Calibri" panose="020F0502020204030204" pitchFamily="34" charset="0"/>
                <a:ea typeface="Calibri" panose="020F0502020204030204" pitchFamily="34" charset="0"/>
                <a:cs typeface="Calibri" panose="020F0502020204030204" pitchFamily="34" charset="0"/>
              </a:rPr>
              <a:t>css</a:t>
            </a:r>
            <a:r>
              <a:rPr lang="en-GB" sz="1800">
                <a:effectLst/>
                <a:latin typeface="Calibri" panose="020F0502020204030204" pitchFamily="34" charset="0"/>
                <a:ea typeface="Calibri" panose="020F0502020204030204" pitchFamily="34" charset="0"/>
                <a:cs typeface="Calibri" panose="020F0502020204030204" pitchFamily="34" charset="0"/>
              </a:rPr>
              <a:t> class with the </a:t>
            </a:r>
            <a:r>
              <a:rPr lang="en-GB" sz="1800" err="1">
                <a:effectLst/>
                <a:latin typeface="Calibri" panose="020F0502020204030204" pitchFamily="34" charset="0"/>
                <a:ea typeface="Calibri" panose="020F0502020204030204" pitchFamily="34" charset="0"/>
                <a:cs typeface="Calibri" panose="020F0502020204030204" pitchFamily="34" charset="0"/>
              </a:rPr>
              <a:t>th:classappend</a:t>
            </a:r>
            <a:r>
              <a:rPr lang="en-GB" sz="1800">
                <a:effectLst/>
                <a:latin typeface="Calibri" panose="020F0502020204030204" pitchFamily="34" charset="0"/>
                <a:ea typeface="Calibri" panose="020F0502020204030204" pitchFamily="34" charset="0"/>
                <a:cs typeface="Calibri" panose="020F0502020204030204" pitchFamily="34" charset="0"/>
              </a:rPr>
              <a:t> attribute. For all others we add a opacity of 75 percent.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also add the </a:t>
            </a:r>
            <a:r>
              <a:rPr lang="en-GB" sz="1800" err="1">
                <a:effectLst/>
                <a:latin typeface="Calibri" panose="020F0502020204030204" pitchFamily="34" charset="0"/>
                <a:ea typeface="Calibri" panose="020F0502020204030204" pitchFamily="34" charset="0"/>
                <a:cs typeface="Calibri" panose="020F0502020204030204" pitchFamily="34" charset="0"/>
              </a:rPr>
              <a:t>fontawesome</a:t>
            </a:r>
            <a:r>
              <a:rPr lang="en-GB" sz="1800">
                <a:effectLst/>
                <a:latin typeface="Calibri" panose="020F0502020204030204" pitchFamily="34" charset="0"/>
                <a:ea typeface="Calibri" panose="020F0502020204030204" pitchFamily="34" charset="0"/>
                <a:cs typeface="Calibri" panose="020F0502020204030204" pitchFamily="34" charset="0"/>
              </a:rPr>
              <a:t> icon class for each icon and show the </a:t>
            </a:r>
            <a:r>
              <a:rPr lang="en-GB" sz="1800" err="1">
                <a:effectLst/>
                <a:latin typeface="Calibri" panose="020F0502020204030204" pitchFamily="34" charset="0"/>
                <a:ea typeface="Calibri" panose="020F0502020204030204" pitchFamily="34" charset="0"/>
                <a:cs typeface="Calibri" panose="020F0502020204030204" pitchFamily="34" charset="0"/>
              </a:rPr>
              <a:t>displayname</a:t>
            </a:r>
            <a:r>
              <a:rPr lang="en-GB" sz="1800">
                <a:effectLst/>
                <a:latin typeface="Calibri" panose="020F0502020204030204" pitchFamily="34" charset="0"/>
                <a:ea typeface="Calibri" panose="020F0502020204030204" pitchFamily="34" charset="0"/>
                <a:cs typeface="Calibri" panose="020F0502020204030204" pitchFamily="34" charset="0"/>
              </a:rPr>
              <a:t> in the span element.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97</a:t>
            </a:fld>
            <a:endParaRPr lang="de-DE"/>
          </a:p>
        </p:txBody>
      </p:sp>
    </p:spTree>
    <p:extLst>
      <p:ext uri="{BB962C8B-B14F-4D97-AF65-F5344CB8AC3E}">
        <p14:creationId xmlns:p14="http://schemas.microsoft.com/office/powerpoint/2010/main" val="5918505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Finally we can use the </a:t>
            </a:r>
            <a:r>
              <a:rPr lang="en-GB" sz="1800" err="1">
                <a:effectLst/>
                <a:latin typeface="Calibri" panose="020F0502020204030204" pitchFamily="34" charset="0"/>
                <a:ea typeface="Calibri" panose="020F0502020204030204" pitchFamily="34" charset="0"/>
                <a:cs typeface="Calibri" panose="020F0502020204030204" pitchFamily="34" charset="0"/>
              </a:rPr>
              <a:t>layoutViewComponent</a:t>
            </a:r>
            <a:r>
              <a:rPr lang="en-GB" sz="1800">
                <a:effectLst/>
                <a:latin typeface="Calibri" panose="020F0502020204030204" pitchFamily="34" charset="0"/>
                <a:ea typeface="Calibri" panose="020F0502020204030204" pitchFamily="34" charset="0"/>
                <a:cs typeface="Calibri" panose="020F0502020204030204" pitchFamily="34" charset="0"/>
              </a:rPr>
              <a:t> in our Controller. </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To do that we just call the </a:t>
            </a:r>
            <a:r>
              <a:rPr lang="en-GB" sz="1800" err="1">
                <a:effectLst/>
                <a:latin typeface="Calibri" panose="020F0502020204030204" pitchFamily="34" charset="0"/>
                <a:ea typeface="Calibri" panose="020F0502020204030204" pitchFamily="34" charset="0"/>
                <a:cs typeface="Calibri" panose="020F0502020204030204" pitchFamily="34" charset="0"/>
              </a:rPr>
              <a:t>layoutViewComponent.render</a:t>
            </a:r>
            <a:r>
              <a:rPr lang="en-GB" sz="1800">
                <a:effectLst/>
                <a:latin typeface="Calibri" panose="020F0502020204030204" pitchFamily="34" charset="0"/>
                <a:ea typeface="Calibri" panose="020F0502020204030204" pitchFamily="34" charset="0"/>
                <a:cs typeface="Calibri" panose="020F0502020204030204" pitchFamily="34" charset="0"/>
              </a:rPr>
              <a:t> method you see at the top and pass the </a:t>
            </a:r>
            <a:r>
              <a:rPr lang="en-GB" sz="1800" err="1">
                <a:effectLst/>
                <a:latin typeface="Calibri" panose="020F0502020204030204" pitchFamily="34" charset="0"/>
                <a:ea typeface="Calibri" panose="020F0502020204030204" pitchFamily="34" charset="0"/>
                <a:cs typeface="Calibri" panose="020F0502020204030204" pitchFamily="34" charset="0"/>
              </a:rPr>
              <a:t>ActiveTab</a:t>
            </a:r>
            <a:r>
              <a:rPr lang="en-GB" sz="1800">
                <a:effectLst/>
                <a:latin typeface="Calibri" panose="020F0502020204030204" pitchFamily="34" charset="0"/>
                <a:ea typeface="Calibri" panose="020F0502020204030204" pitchFamily="34" charset="0"/>
                <a:cs typeface="Calibri" panose="020F0502020204030204" pitchFamily="34" charset="0"/>
              </a:rPr>
              <a:t> Enum Value and the nested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as parameters.</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As you can see the </a:t>
            </a:r>
            <a:r>
              <a:rPr lang="en-GB" sz="1800" err="1">
                <a:effectLst/>
                <a:latin typeface="Calibri" panose="020F0502020204030204" pitchFamily="34" charset="0"/>
                <a:ea typeface="Calibri" panose="020F0502020204030204" pitchFamily="34" charset="0"/>
                <a:cs typeface="Calibri" panose="020F0502020204030204" pitchFamily="34" charset="0"/>
              </a:rPr>
              <a:t>GetMapping</a:t>
            </a:r>
            <a:r>
              <a:rPr lang="en-GB" sz="1800">
                <a:effectLst/>
                <a:latin typeface="Calibri" panose="020F0502020204030204" pitchFamily="34" charset="0"/>
                <a:ea typeface="Calibri" panose="020F0502020204030204" pitchFamily="34" charset="0"/>
                <a:cs typeface="Calibri" panose="020F0502020204030204" pitchFamily="34" charset="0"/>
              </a:rPr>
              <a:t> Annotation also uses the </a:t>
            </a:r>
            <a:r>
              <a:rPr lang="en-GB" sz="1800" err="1">
                <a:effectLst/>
                <a:latin typeface="Calibri" panose="020F0502020204030204" pitchFamily="34" charset="0"/>
                <a:ea typeface="Calibri" panose="020F0502020204030204" pitchFamily="34" charset="0"/>
                <a:cs typeface="Calibri" panose="020F0502020204030204" pitchFamily="34" charset="0"/>
              </a:rPr>
              <a:t>SidebarViewComponent</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dashboardHref</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98</a:t>
            </a:fld>
            <a:endParaRPr lang="de-DE"/>
          </a:p>
        </p:txBody>
      </p:sp>
    </p:spTree>
    <p:extLst>
      <p:ext uri="{BB962C8B-B14F-4D97-AF65-F5344CB8AC3E}">
        <p14:creationId xmlns:p14="http://schemas.microsoft.com/office/powerpoint/2010/main" val="24006848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next step is to integrate Spring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and HTMX and enable Spring as a full-stack web framework and get the developer experience up to par with other full-stack web frameworks.</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99</a:t>
            </a:fld>
            <a:endParaRPr lang="de-DE"/>
          </a:p>
        </p:txBody>
      </p:sp>
    </p:spTree>
    <p:extLst>
      <p:ext uri="{BB962C8B-B14F-4D97-AF65-F5344CB8AC3E}">
        <p14:creationId xmlns:p14="http://schemas.microsoft.com/office/powerpoint/2010/main" val="26746633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is where Spring </a:t>
            </a:r>
            <a:r>
              <a:rPr lang="en-GB" sz="1800" err="1">
                <a:effectLst/>
                <a:latin typeface="Calibri" panose="020F0502020204030204" pitchFamily="34" charset="0"/>
                <a:ea typeface="Calibri" panose="020F0502020204030204" pitchFamily="34" charset="0"/>
                <a:cs typeface="Calibri" panose="020F0502020204030204" pitchFamily="34" charset="0"/>
              </a:rPr>
              <a:t>ViewAction</a:t>
            </a:r>
            <a:r>
              <a:rPr lang="en-GB" sz="1800">
                <a:effectLst/>
                <a:latin typeface="Calibri" panose="020F0502020204030204" pitchFamily="34" charset="0"/>
                <a:ea typeface="Calibri" panose="020F0502020204030204" pitchFamily="34" charset="0"/>
                <a:cs typeface="Calibri" panose="020F0502020204030204" pitchFamily="34" charset="0"/>
              </a:rPr>
              <a:t> comes in.</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It is essentially a postprocessor that connects your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with their templates using </a:t>
            </a:r>
            <a:r>
              <a:rPr lang="en-GB" sz="1800" err="1">
                <a:effectLst/>
                <a:latin typeface="Calibri" panose="020F0502020204030204" pitchFamily="34" charset="0"/>
                <a:ea typeface="Calibri" panose="020F0502020204030204" pitchFamily="34" charset="0"/>
                <a:cs typeface="Calibri" panose="020F0502020204030204" pitchFamily="34" charset="0"/>
              </a:rPr>
              <a:t>htmx</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You can define a method inside your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and annotate it with a </a:t>
            </a:r>
            <a:r>
              <a:rPr lang="en-GB" sz="1800" err="1">
                <a:effectLst/>
                <a:latin typeface="Calibri" panose="020F0502020204030204" pitchFamily="34" charset="0"/>
                <a:ea typeface="Calibri" panose="020F0502020204030204" pitchFamily="34" charset="0"/>
                <a:cs typeface="Calibri" panose="020F0502020204030204" pitchFamily="34" charset="0"/>
              </a:rPr>
              <a:t>ViewAction</a:t>
            </a:r>
            <a:r>
              <a:rPr lang="en-GB" sz="1800">
                <a:effectLst/>
                <a:latin typeface="Calibri" panose="020F0502020204030204" pitchFamily="34" charset="0"/>
                <a:ea typeface="Calibri" panose="020F0502020204030204" pitchFamily="34" charset="0"/>
                <a:cs typeface="Calibri" panose="020F0502020204030204" pitchFamily="34" charset="0"/>
              </a:rPr>
              <a:t> annotation corresponding to a HTTP Method and return the render method call.</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Then in your template you reference the method name inside a </a:t>
            </a:r>
            <a:r>
              <a:rPr lang="en-GB" sz="1800" err="1">
                <a:effectLst/>
                <a:latin typeface="Calibri" panose="020F0502020204030204" pitchFamily="34" charset="0"/>
                <a:ea typeface="Calibri" panose="020F0502020204030204" pitchFamily="34" charset="0"/>
                <a:cs typeface="Calibri" panose="020F0502020204030204" pitchFamily="34" charset="0"/>
              </a:rPr>
              <a:t>view:action</a:t>
            </a:r>
            <a:r>
              <a:rPr lang="en-GB" sz="1800">
                <a:effectLst/>
                <a:latin typeface="Calibri" panose="020F0502020204030204" pitchFamily="34" charset="0"/>
                <a:ea typeface="Calibri" panose="020F0502020204030204" pitchFamily="34" charset="0"/>
                <a:cs typeface="Calibri" panose="020F0502020204030204" pitchFamily="34" charset="0"/>
              </a:rPr>
              <a:t> attribute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100</a:t>
            </a:fld>
            <a:endParaRPr lang="de-DE"/>
          </a:p>
        </p:txBody>
      </p:sp>
    </p:spTree>
    <p:extLst>
      <p:ext uri="{BB962C8B-B14F-4D97-AF65-F5344CB8AC3E}">
        <p14:creationId xmlns:p14="http://schemas.microsoft.com/office/powerpoint/2010/main" val="4244477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03C9CC-3CCA-4535-B184-986F39DA32F2}"/>
              </a:ext>
            </a:extLst>
          </p:cNvPr>
          <p:cNvSpPr>
            <a:spLocks noGrp="1"/>
          </p:cNvSpPr>
          <p:nvPr>
            <p:ph type="ctrTitle"/>
          </p:nvPr>
        </p:nvSpPr>
        <p:spPr>
          <a:xfrm>
            <a:off x="792000" y="2884602"/>
            <a:ext cx="9876000" cy="1820561"/>
          </a:xfrm>
        </p:spPr>
        <p:txBody>
          <a:bodyPr lIns="0" tIns="0" rIns="0" bIns="0" anchor="t" anchorCtr="0">
            <a:normAutofit/>
          </a:bodyPr>
          <a:lstStyle>
            <a:lvl1pPr algn="l">
              <a:defRPr lang="de-DE" sz="3600" kern="1200" dirty="0">
                <a:solidFill>
                  <a:schemeClr val="accent2"/>
                </a:solidFill>
                <a:latin typeface="+mj-lt"/>
                <a:ea typeface="+mj-ea"/>
                <a:cs typeface="+mj-cs"/>
              </a:defRPr>
            </a:lvl1pPr>
          </a:lstStyle>
          <a:p>
            <a:r>
              <a:rPr lang="de-DE"/>
              <a:t>Mastertitelformat bearbeiten</a:t>
            </a:r>
          </a:p>
        </p:txBody>
      </p:sp>
      <p:sp>
        <p:nvSpPr>
          <p:cNvPr id="3" name="Untertitel 2">
            <a:extLst>
              <a:ext uri="{FF2B5EF4-FFF2-40B4-BE49-F238E27FC236}">
                <a16:creationId xmlns:a16="http://schemas.microsoft.com/office/drawing/2014/main" id="{0B61F969-B7A9-40EE-BE88-190FC6C5A27B}"/>
              </a:ext>
            </a:extLst>
          </p:cNvPr>
          <p:cNvSpPr>
            <a:spLocks noGrp="1"/>
          </p:cNvSpPr>
          <p:nvPr>
            <p:ph type="subTitle" idx="1"/>
          </p:nvPr>
        </p:nvSpPr>
        <p:spPr>
          <a:xfrm>
            <a:off x="792000" y="4705164"/>
            <a:ext cx="9876000" cy="1100323"/>
          </a:xfrm>
        </p:spPr>
        <p:txBody>
          <a:bodyPr lIns="0" tIns="0" rIns="0" bIns="0">
            <a:normAutofit/>
          </a:bodyPr>
          <a:lstStyle>
            <a:lvl1pPr marL="0" indent="0" algn="l">
              <a:buNone/>
              <a:defRPr sz="1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7" name="Logo">
            <a:extLst>
              <a:ext uri="{FF2B5EF4-FFF2-40B4-BE49-F238E27FC236}">
                <a16:creationId xmlns:a16="http://schemas.microsoft.com/office/drawing/2014/main" id="{859EC668-EBF9-4189-A653-B1CE7EDBAA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2000" y="792000"/>
            <a:ext cx="2394000" cy="685530"/>
          </a:xfrm>
          <a:prstGeom prst="rect">
            <a:avLst/>
          </a:prstGeom>
        </p:spPr>
      </p:pic>
      <p:pic>
        <p:nvPicPr>
          <p:cNvPr id="8" name="Ecke">
            <a:extLst>
              <a:ext uri="{FF2B5EF4-FFF2-40B4-BE49-F238E27FC236}">
                <a16:creationId xmlns:a16="http://schemas.microsoft.com/office/drawing/2014/main" id="{08EA6DA9-C946-42B7-8977-3481F379E5A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02" y="0"/>
            <a:ext cx="450343" cy="450343"/>
          </a:xfrm>
          <a:prstGeom prst="rect">
            <a:avLst/>
          </a:prstGeom>
        </p:spPr>
      </p:pic>
      <p:cxnSp>
        <p:nvCxnSpPr>
          <p:cNvPr id="11" name="Linie ro">
            <a:extLst>
              <a:ext uri="{FF2B5EF4-FFF2-40B4-BE49-F238E27FC236}">
                <a16:creationId xmlns:a16="http://schemas.microsoft.com/office/drawing/2014/main" id="{AF90A228-1CA0-4B47-B9BE-5A309CD7F702}"/>
              </a:ext>
            </a:extLst>
          </p:cNvPr>
          <p:cNvCxnSpPr/>
          <p:nvPr userDrawn="1"/>
        </p:nvCxnSpPr>
        <p:spPr>
          <a:xfrm>
            <a:off x="792000" y="2326787"/>
            <a:ext cx="900000"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platzhalter 13">
            <a:extLst>
              <a:ext uri="{FF2B5EF4-FFF2-40B4-BE49-F238E27FC236}">
                <a16:creationId xmlns:a16="http://schemas.microsoft.com/office/drawing/2014/main" id="{C47AC6EC-76AC-4110-97F8-AF3B132E9127}"/>
              </a:ext>
            </a:extLst>
          </p:cNvPr>
          <p:cNvSpPr>
            <a:spLocks noGrp="1"/>
          </p:cNvSpPr>
          <p:nvPr>
            <p:ph type="body" sz="quarter" idx="14"/>
          </p:nvPr>
        </p:nvSpPr>
        <p:spPr>
          <a:xfrm>
            <a:off x="792000" y="2448330"/>
            <a:ext cx="9876000" cy="254000"/>
          </a:xfrm>
        </p:spPr>
        <p:txBody>
          <a:bodyPr lIns="0" tIns="0" rIns="0" bIns="0" anchor="ctr" anchorCtr="0">
            <a:noAutofit/>
          </a:bodyPr>
          <a:lstStyle>
            <a:lvl1pPr marL="0" indent="0" algn="l">
              <a:buNone/>
              <a:defRPr sz="1100" b="1" cap="all" baseline="0">
                <a:solidFill>
                  <a:schemeClr val="accent1"/>
                </a:solidFill>
              </a:defRPr>
            </a:lvl1pPr>
            <a:lvl5pPr>
              <a:defRPr/>
            </a:lvl5pPr>
          </a:lstStyle>
          <a:p>
            <a:pPr lvl="0"/>
            <a:r>
              <a:rPr lang="de-DE"/>
              <a:t>Mastertextformat bearbeiten</a:t>
            </a:r>
          </a:p>
        </p:txBody>
      </p:sp>
      <p:sp>
        <p:nvSpPr>
          <p:cNvPr id="14" name="Rechteck 13">
            <a:extLst>
              <a:ext uri="{FF2B5EF4-FFF2-40B4-BE49-F238E27FC236}">
                <a16:creationId xmlns:a16="http://schemas.microsoft.com/office/drawing/2014/main" id="{341C6A63-7F8B-0FF2-CBAB-9451F774C2DD}"/>
              </a:ext>
            </a:extLst>
          </p:cNvPr>
          <p:cNvSpPr/>
          <p:nvPr userDrawn="1"/>
        </p:nvSpPr>
        <p:spPr>
          <a:xfrm>
            <a:off x="548426" y="606292"/>
            <a:ext cx="2881148" cy="12350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Datumsplatzhalter 19">
            <a:extLst>
              <a:ext uri="{FF2B5EF4-FFF2-40B4-BE49-F238E27FC236}">
                <a16:creationId xmlns:a16="http://schemas.microsoft.com/office/drawing/2014/main" id="{3D89159E-928E-8955-4BC0-FAC1268FC5A4}"/>
              </a:ext>
            </a:extLst>
          </p:cNvPr>
          <p:cNvSpPr>
            <a:spLocks noGrp="1"/>
          </p:cNvSpPr>
          <p:nvPr>
            <p:ph type="dt" sz="half" idx="15"/>
          </p:nvPr>
        </p:nvSpPr>
        <p:spPr/>
        <p:txBody>
          <a:bodyPr/>
          <a:lstStyle/>
          <a:p>
            <a:r>
              <a:rPr lang="de-DE"/>
              <a:t>2023-08-09</a:t>
            </a:r>
          </a:p>
        </p:txBody>
      </p:sp>
      <p:sp>
        <p:nvSpPr>
          <p:cNvPr id="21" name="Fußzeilenplatzhalter 20">
            <a:extLst>
              <a:ext uri="{FF2B5EF4-FFF2-40B4-BE49-F238E27FC236}">
                <a16:creationId xmlns:a16="http://schemas.microsoft.com/office/drawing/2014/main" id="{F58C5088-EC38-7C9F-396C-ED5D7E4403B6}"/>
              </a:ext>
            </a:extLst>
          </p:cNvPr>
          <p:cNvSpPr>
            <a:spLocks noGrp="1"/>
          </p:cNvSpPr>
          <p:nvPr>
            <p:ph type="ftr" sz="quarter" idx="16"/>
          </p:nvPr>
        </p:nvSpPr>
        <p:spPr/>
        <p:txBody>
          <a:bodyPr/>
          <a:lstStyle/>
          <a:p>
            <a:r>
              <a:rPr lang="en-US"/>
              <a:t>Joyful server-side full stack web development with Spring ViewComponent and htmx                  tschuehly.de - @tschuehly</a:t>
            </a:r>
          </a:p>
        </p:txBody>
      </p:sp>
      <p:sp>
        <p:nvSpPr>
          <p:cNvPr id="22" name="Foliennummernplatzhalter 21">
            <a:extLst>
              <a:ext uri="{FF2B5EF4-FFF2-40B4-BE49-F238E27FC236}">
                <a16:creationId xmlns:a16="http://schemas.microsoft.com/office/drawing/2014/main" id="{4AB6EC72-8DE0-799C-CBC7-18AA354A36CB}"/>
              </a:ext>
            </a:extLst>
          </p:cNvPr>
          <p:cNvSpPr>
            <a:spLocks noGrp="1"/>
          </p:cNvSpPr>
          <p:nvPr>
            <p:ph type="sldNum" sz="quarter" idx="17"/>
          </p:nvPr>
        </p:nvSpPr>
        <p:spPr/>
        <p:txBody>
          <a:bodyPr/>
          <a:lstStyle/>
          <a:p>
            <a:fld id="{97A5B68A-A344-4C13-969F-10C364E65867}" type="slidenum">
              <a:rPr lang="de-DE" smtClean="0"/>
              <a:pPr/>
              <a:t>‹Nr.›</a:t>
            </a:fld>
            <a:endParaRPr lang="de-DE"/>
          </a:p>
        </p:txBody>
      </p:sp>
    </p:spTree>
    <p:extLst>
      <p:ext uri="{BB962C8B-B14F-4D97-AF65-F5344CB8AC3E}">
        <p14:creationId xmlns:p14="http://schemas.microsoft.com/office/powerpoint/2010/main" val="442473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366463-09D4-41FB-8EAF-4ADACB7E7E2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8F279E0-527F-4C50-87F8-FEFCD2A979F8}"/>
              </a:ext>
            </a:extLst>
          </p:cNvPr>
          <p:cNvSpPr>
            <a:spLocks noGrp="1"/>
          </p:cNvSpPr>
          <p:nvPr>
            <p:ph idx="1"/>
          </p:nvPr>
        </p:nvSpPr>
        <p:spPr>
          <a:xfrm>
            <a:off x="4043363" y="1066802"/>
            <a:ext cx="7813675" cy="4738686"/>
          </a:xfrm>
        </p:spPr>
        <p:txBody>
          <a:bodyPr>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7">
            <a:extLst>
              <a:ext uri="{FF2B5EF4-FFF2-40B4-BE49-F238E27FC236}">
                <a16:creationId xmlns:a16="http://schemas.microsoft.com/office/drawing/2014/main" id="{4419E925-8E56-4EDA-A1ED-0B3E15C29B49}"/>
              </a:ext>
            </a:extLst>
          </p:cNvPr>
          <p:cNvSpPr>
            <a:spLocks noGrp="1"/>
          </p:cNvSpPr>
          <p:nvPr>
            <p:ph type="body" sz="quarter" idx="13"/>
          </p:nvPr>
        </p:nvSpPr>
        <p:spPr>
          <a:xfrm>
            <a:off x="334962" y="3334730"/>
            <a:ext cx="3102300" cy="1095375"/>
          </a:xfrm>
        </p:spPr>
        <p:txBody>
          <a:bodyPr>
            <a:noAutofit/>
          </a:bodyPr>
          <a:lstStyle>
            <a:lvl1pPr marL="0" indent="0">
              <a:lnSpc>
                <a:spcPct val="100000"/>
              </a:lnSpc>
              <a:buNone/>
              <a:defRPr sz="1800">
                <a:solidFill>
                  <a:schemeClr val="accent2"/>
                </a:solidFill>
              </a:defRPr>
            </a:lvl1pPr>
            <a:lvl2pPr marL="457200" indent="0">
              <a:buNone/>
              <a:defRPr sz="1600">
                <a:solidFill>
                  <a:schemeClr val="accent2"/>
                </a:solidFill>
              </a:defRPr>
            </a:lvl2pPr>
            <a:lvl3pPr marL="914400" indent="0">
              <a:buNone/>
              <a:defRPr sz="1400">
                <a:solidFill>
                  <a:schemeClr val="accent2"/>
                </a:solidFill>
              </a:defRPr>
            </a:lvl3pPr>
            <a:lvl4pPr marL="1371600" indent="0">
              <a:buNone/>
              <a:defRPr sz="1200">
                <a:solidFill>
                  <a:schemeClr val="accent2"/>
                </a:solidFill>
              </a:defRPr>
            </a:lvl4pPr>
            <a:lvl5pPr marL="1828800" indent="0">
              <a:buNone/>
              <a:defRPr sz="1200">
                <a:solidFill>
                  <a:schemeClr val="accent2"/>
                </a:solidFill>
              </a:defRPr>
            </a:lvl5pPr>
          </a:lstStyle>
          <a:p>
            <a:pPr lvl="0"/>
            <a:r>
              <a:rPr lang="de-DE"/>
              <a:t>Mastertextformat bearbeiten</a:t>
            </a:r>
          </a:p>
        </p:txBody>
      </p:sp>
      <p:sp>
        <p:nvSpPr>
          <p:cNvPr id="14" name="Textplatzhalter 13">
            <a:extLst>
              <a:ext uri="{FF2B5EF4-FFF2-40B4-BE49-F238E27FC236}">
                <a16:creationId xmlns:a16="http://schemas.microsoft.com/office/drawing/2014/main" id="{5F8D3B7B-00B1-411F-8341-987F0063B358}"/>
              </a:ext>
            </a:extLst>
          </p:cNvPr>
          <p:cNvSpPr>
            <a:spLocks noGrp="1"/>
          </p:cNvSpPr>
          <p:nvPr>
            <p:ph type="body" sz="quarter" idx="14"/>
          </p:nvPr>
        </p:nvSpPr>
        <p:spPr>
          <a:xfrm>
            <a:off x="334962" y="600318"/>
            <a:ext cx="3102299" cy="254000"/>
          </a:xfrm>
        </p:spPr>
        <p:txBody>
          <a:bodyPr>
            <a:noAutofit/>
          </a:bodyPr>
          <a:lstStyle>
            <a:lvl1pPr marL="0" indent="0">
              <a:buNone/>
              <a:defRPr sz="1100" b="1" cap="all" baseline="0">
                <a:solidFill>
                  <a:schemeClr val="accent1"/>
                </a:solidFill>
              </a:defRPr>
            </a:lvl1pPr>
            <a:lvl5pPr>
              <a:defRPr/>
            </a:lvl5pPr>
          </a:lstStyle>
          <a:p>
            <a:pPr lvl="0"/>
            <a:r>
              <a:rPr lang="de-DE"/>
              <a:t>Mastertextformat bearbeiten</a:t>
            </a:r>
          </a:p>
        </p:txBody>
      </p:sp>
      <p:sp>
        <p:nvSpPr>
          <p:cNvPr id="15" name="Textplatzhalter 13">
            <a:extLst>
              <a:ext uri="{FF2B5EF4-FFF2-40B4-BE49-F238E27FC236}">
                <a16:creationId xmlns:a16="http://schemas.microsoft.com/office/drawing/2014/main" id="{9BBF5151-144E-4A77-9D82-49802D0F8AAA}"/>
              </a:ext>
            </a:extLst>
          </p:cNvPr>
          <p:cNvSpPr>
            <a:spLocks noGrp="1"/>
          </p:cNvSpPr>
          <p:nvPr>
            <p:ph type="body" sz="quarter" idx="15"/>
          </p:nvPr>
        </p:nvSpPr>
        <p:spPr>
          <a:xfrm>
            <a:off x="4043363" y="600318"/>
            <a:ext cx="7800878" cy="254000"/>
          </a:xfrm>
        </p:spPr>
        <p:txBody>
          <a:bodyPr>
            <a:noAutofit/>
          </a:bodyPr>
          <a:lstStyle>
            <a:lvl1pPr marL="0" indent="0">
              <a:buNone/>
              <a:defRPr sz="1100" b="1" cap="all" baseline="0">
                <a:solidFill>
                  <a:schemeClr val="accent1"/>
                </a:solidFill>
              </a:defRPr>
            </a:lvl1pPr>
            <a:lvl5pPr>
              <a:defRPr/>
            </a:lvl5pPr>
          </a:lstStyle>
          <a:p>
            <a:pPr lvl="0"/>
            <a:r>
              <a:rPr lang="de-DE"/>
              <a:t>Mastertextformat bearbeiten</a:t>
            </a:r>
          </a:p>
        </p:txBody>
      </p:sp>
      <p:sp>
        <p:nvSpPr>
          <p:cNvPr id="10" name="Rechteck 9">
            <a:extLst>
              <a:ext uri="{FF2B5EF4-FFF2-40B4-BE49-F238E27FC236}">
                <a16:creationId xmlns:a16="http://schemas.microsoft.com/office/drawing/2014/main" id="{A00652CA-CFE6-B31B-6269-F5144C7724EC}"/>
              </a:ext>
            </a:extLst>
          </p:cNvPr>
          <p:cNvSpPr/>
          <p:nvPr userDrawn="1"/>
        </p:nvSpPr>
        <p:spPr>
          <a:xfrm>
            <a:off x="279838" y="6302014"/>
            <a:ext cx="985345" cy="3825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Datumsplatzhalter 21">
            <a:extLst>
              <a:ext uri="{FF2B5EF4-FFF2-40B4-BE49-F238E27FC236}">
                <a16:creationId xmlns:a16="http://schemas.microsoft.com/office/drawing/2014/main" id="{50F7B7AE-6A04-E622-542B-4CE042666A37}"/>
              </a:ext>
            </a:extLst>
          </p:cNvPr>
          <p:cNvSpPr>
            <a:spLocks noGrp="1"/>
          </p:cNvSpPr>
          <p:nvPr>
            <p:ph type="dt" sz="half" idx="16"/>
          </p:nvPr>
        </p:nvSpPr>
        <p:spPr/>
        <p:txBody>
          <a:bodyPr/>
          <a:lstStyle/>
          <a:p>
            <a:r>
              <a:rPr lang="de-DE"/>
              <a:t>2023-08-09</a:t>
            </a:r>
          </a:p>
        </p:txBody>
      </p:sp>
      <p:sp>
        <p:nvSpPr>
          <p:cNvPr id="23" name="Fußzeilenplatzhalter 22">
            <a:extLst>
              <a:ext uri="{FF2B5EF4-FFF2-40B4-BE49-F238E27FC236}">
                <a16:creationId xmlns:a16="http://schemas.microsoft.com/office/drawing/2014/main" id="{4FB86B81-261C-495A-5072-5F6858C65F92}"/>
              </a:ext>
            </a:extLst>
          </p:cNvPr>
          <p:cNvSpPr>
            <a:spLocks noGrp="1"/>
          </p:cNvSpPr>
          <p:nvPr>
            <p:ph type="ftr" sz="quarter" idx="17"/>
          </p:nvPr>
        </p:nvSpPr>
        <p:spPr/>
        <p:txBody>
          <a:bodyPr/>
          <a:lstStyle/>
          <a:p>
            <a:r>
              <a:rPr lang="en-US"/>
              <a:t>Joyful server-side full stack web development with Spring ViewComponent and htmx                  tschuehly.de - @tschuehly</a:t>
            </a:r>
          </a:p>
        </p:txBody>
      </p:sp>
      <p:sp>
        <p:nvSpPr>
          <p:cNvPr id="24" name="Foliennummernplatzhalter 23">
            <a:extLst>
              <a:ext uri="{FF2B5EF4-FFF2-40B4-BE49-F238E27FC236}">
                <a16:creationId xmlns:a16="http://schemas.microsoft.com/office/drawing/2014/main" id="{DD3BEB7A-F623-FD01-E6AA-2DD900FA6C59}"/>
              </a:ext>
            </a:extLst>
          </p:cNvPr>
          <p:cNvSpPr>
            <a:spLocks noGrp="1"/>
          </p:cNvSpPr>
          <p:nvPr>
            <p:ph type="sldNum" sz="quarter" idx="18"/>
          </p:nvPr>
        </p:nvSpPr>
        <p:spPr/>
        <p:txBody>
          <a:bodyPr/>
          <a:lstStyle/>
          <a:p>
            <a:fld id="{97A5B68A-A344-4C13-969F-10C364E65867}" type="slidenum">
              <a:rPr lang="de-DE" smtClean="0"/>
              <a:pPr/>
              <a:t>‹Nr.›</a:t>
            </a:fld>
            <a:endParaRPr lang="de-DE"/>
          </a:p>
        </p:txBody>
      </p:sp>
    </p:spTree>
    <p:extLst>
      <p:ext uri="{BB962C8B-B14F-4D97-AF65-F5344CB8AC3E}">
        <p14:creationId xmlns:p14="http://schemas.microsoft.com/office/powerpoint/2010/main" val="1520312146"/>
      </p:ext>
    </p:extLst>
  </p:cSld>
  <p:clrMapOvr>
    <a:masterClrMapping/>
  </p:clrMapOvr>
  <p:extLst>
    <p:ext uri="{DCECCB84-F9BA-43D5-87BE-67443E8EF086}">
      <p15:sldGuideLst xmlns:p15="http://schemas.microsoft.com/office/powerpoint/2012/main">
        <p15:guide id="1" pos="261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366463-09D4-41FB-8EAF-4ADACB7E7E22}"/>
              </a:ext>
            </a:extLst>
          </p:cNvPr>
          <p:cNvSpPr>
            <a:spLocks noGrp="1"/>
          </p:cNvSpPr>
          <p:nvPr>
            <p:ph type="title"/>
          </p:nvPr>
        </p:nvSpPr>
        <p:spPr>
          <a:xfrm>
            <a:off x="334963" y="1066801"/>
            <a:ext cx="11509277" cy="623888"/>
          </a:xfrm>
        </p:spPr>
        <p:txBody>
          <a:bodyPr/>
          <a:lstStyle/>
          <a:p>
            <a:r>
              <a:rPr lang="de-DE"/>
              <a:t>Mastertitelformat bearbeiten</a:t>
            </a:r>
          </a:p>
        </p:txBody>
      </p:sp>
      <p:sp>
        <p:nvSpPr>
          <p:cNvPr id="3" name="Inhaltsplatzhalter 2">
            <a:extLst>
              <a:ext uri="{FF2B5EF4-FFF2-40B4-BE49-F238E27FC236}">
                <a16:creationId xmlns:a16="http://schemas.microsoft.com/office/drawing/2014/main" id="{08F279E0-527F-4C50-87F8-FEFCD2A979F8}"/>
              </a:ext>
            </a:extLst>
          </p:cNvPr>
          <p:cNvSpPr>
            <a:spLocks noGrp="1"/>
          </p:cNvSpPr>
          <p:nvPr>
            <p:ph idx="1"/>
          </p:nvPr>
        </p:nvSpPr>
        <p:spPr>
          <a:xfrm>
            <a:off x="347759" y="1903172"/>
            <a:ext cx="11509280" cy="3902315"/>
          </a:xfrm>
        </p:spPr>
        <p:txBody>
          <a:bodyPr>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10" name="Gruppieren 9">
            <a:extLst>
              <a:ext uri="{FF2B5EF4-FFF2-40B4-BE49-F238E27FC236}">
                <a16:creationId xmlns:a16="http://schemas.microsoft.com/office/drawing/2014/main" id="{EF6D3664-FD34-4102-8E50-42AB512A6213}"/>
              </a:ext>
            </a:extLst>
          </p:cNvPr>
          <p:cNvGrpSpPr/>
          <p:nvPr userDrawn="1"/>
        </p:nvGrpSpPr>
        <p:grpSpPr>
          <a:xfrm>
            <a:off x="0" y="0"/>
            <a:ext cx="1332000" cy="5940000"/>
            <a:chOff x="0" y="0"/>
            <a:chExt cx="1332000" cy="5940000"/>
          </a:xfrm>
        </p:grpSpPr>
        <p:grpSp>
          <p:nvGrpSpPr>
            <p:cNvPr id="13" name="Gruppieren 12">
              <a:extLst>
                <a:ext uri="{FF2B5EF4-FFF2-40B4-BE49-F238E27FC236}">
                  <a16:creationId xmlns:a16="http://schemas.microsoft.com/office/drawing/2014/main" id="{977A18B0-BD84-4256-9892-8154AF117C00}"/>
                </a:ext>
              </a:extLst>
            </p:cNvPr>
            <p:cNvGrpSpPr/>
            <p:nvPr userDrawn="1"/>
          </p:nvGrpSpPr>
          <p:grpSpPr>
            <a:xfrm>
              <a:off x="432000" y="432000"/>
              <a:ext cx="900000" cy="5508000"/>
              <a:chOff x="432000" y="432000"/>
              <a:chExt cx="900000" cy="5508000"/>
            </a:xfrm>
          </p:grpSpPr>
          <p:cxnSp>
            <p:nvCxnSpPr>
              <p:cNvPr id="18" name="Linie lu">
                <a:extLst>
                  <a:ext uri="{FF2B5EF4-FFF2-40B4-BE49-F238E27FC236}">
                    <a16:creationId xmlns:a16="http://schemas.microsoft.com/office/drawing/2014/main" id="{9F04B65A-D261-4A6B-9272-85FDDD41EE1C}"/>
                  </a:ext>
                </a:extLst>
              </p:cNvPr>
              <p:cNvCxnSpPr/>
              <p:nvPr userDrawn="1"/>
            </p:nvCxnSpPr>
            <p:spPr>
              <a:xfrm>
                <a:off x="432000" y="5940000"/>
                <a:ext cx="90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ie lo">
                <a:extLst>
                  <a:ext uri="{FF2B5EF4-FFF2-40B4-BE49-F238E27FC236}">
                    <a16:creationId xmlns:a16="http://schemas.microsoft.com/office/drawing/2014/main" id="{6864FC09-AF4D-452D-B15F-162A92937883}"/>
                  </a:ext>
                </a:extLst>
              </p:cNvPr>
              <p:cNvCxnSpPr/>
              <p:nvPr userDrawn="1"/>
            </p:nvCxnSpPr>
            <p:spPr>
              <a:xfrm>
                <a:off x="432000" y="432000"/>
                <a:ext cx="900000"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6" name="Ecke">
              <a:extLst>
                <a:ext uri="{FF2B5EF4-FFF2-40B4-BE49-F238E27FC236}">
                  <a16:creationId xmlns:a16="http://schemas.microsoft.com/office/drawing/2014/main" id="{047DB41B-1228-4051-9650-349F1A9F7A7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450343" cy="450343"/>
            </a:xfrm>
            <a:prstGeom prst="rect">
              <a:avLst/>
            </a:prstGeom>
          </p:spPr>
        </p:pic>
      </p:grpSp>
      <p:pic>
        <p:nvPicPr>
          <p:cNvPr id="21" name="Logo">
            <a:extLst>
              <a:ext uri="{FF2B5EF4-FFF2-40B4-BE49-F238E27FC236}">
                <a16:creationId xmlns:a16="http://schemas.microsoft.com/office/drawing/2014/main" id="{E4E2EF2A-A5E9-4BCD-BE87-0CC3BD41017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7758" y="6372000"/>
            <a:ext cx="854886" cy="244800"/>
          </a:xfrm>
          <a:prstGeom prst="rect">
            <a:avLst/>
          </a:prstGeom>
        </p:spPr>
      </p:pic>
      <p:sp>
        <p:nvSpPr>
          <p:cNvPr id="19" name="Textplatzhalter 7">
            <a:extLst>
              <a:ext uri="{FF2B5EF4-FFF2-40B4-BE49-F238E27FC236}">
                <a16:creationId xmlns:a16="http://schemas.microsoft.com/office/drawing/2014/main" id="{2399EFF5-719A-45FD-B0BA-827B829928D9}"/>
              </a:ext>
            </a:extLst>
          </p:cNvPr>
          <p:cNvSpPr>
            <a:spLocks noGrp="1"/>
          </p:cNvSpPr>
          <p:nvPr>
            <p:ph type="body" sz="quarter" idx="13"/>
          </p:nvPr>
        </p:nvSpPr>
        <p:spPr>
          <a:xfrm>
            <a:off x="334962" y="600318"/>
            <a:ext cx="11509276" cy="254001"/>
          </a:xfrm>
        </p:spPr>
        <p:txBody>
          <a:bodyPr vert="horz" lIns="91440" tIns="45720" rIns="91440" bIns="45720" rtlCol="0">
            <a:noAutofit/>
          </a:bodyPr>
          <a:lstStyle>
            <a:lvl1pPr marL="0" indent="0">
              <a:buNone/>
              <a:defRPr lang="en-US" sz="1100" b="1" cap="all" baseline="0">
                <a:solidFill>
                  <a:schemeClr val="accent1"/>
                </a:solidFill>
              </a:defRPr>
            </a:lvl1pPr>
          </a:lstStyle>
          <a:p>
            <a:pPr marL="177800" lvl="0" indent="-177800"/>
            <a:r>
              <a:rPr lang="de-DE"/>
              <a:t>Mastertextformat bearbeiten</a:t>
            </a:r>
          </a:p>
        </p:txBody>
      </p:sp>
      <p:sp>
        <p:nvSpPr>
          <p:cNvPr id="5" name="Rechteck 4">
            <a:extLst>
              <a:ext uri="{FF2B5EF4-FFF2-40B4-BE49-F238E27FC236}">
                <a16:creationId xmlns:a16="http://schemas.microsoft.com/office/drawing/2014/main" id="{764D92D4-5869-6F5F-00A9-1149B129A1D9}"/>
              </a:ext>
            </a:extLst>
          </p:cNvPr>
          <p:cNvSpPr/>
          <p:nvPr userDrawn="1"/>
        </p:nvSpPr>
        <p:spPr>
          <a:xfrm>
            <a:off x="279838" y="6302014"/>
            <a:ext cx="985345" cy="3825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Datumsplatzhalter 16">
            <a:extLst>
              <a:ext uri="{FF2B5EF4-FFF2-40B4-BE49-F238E27FC236}">
                <a16:creationId xmlns:a16="http://schemas.microsoft.com/office/drawing/2014/main" id="{1D829E23-DD54-8A09-5B49-80DA6D500252}"/>
              </a:ext>
            </a:extLst>
          </p:cNvPr>
          <p:cNvSpPr>
            <a:spLocks noGrp="1"/>
          </p:cNvSpPr>
          <p:nvPr>
            <p:ph type="dt" sz="half" idx="14"/>
          </p:nvPr>
        </p:nvSpPr>
        <p:spPr/>
        <p:txBody>
          <a:bodyPr/>
          <a:lstStyle/>
          <a:p>
            <a:r>
              <a:rPr lang="de-DE"/>
              <a:t>2023-08-09</a:t>
            </a:r>
          </a:p>
        </p:txBody>
      </p:sp>
      <p:sp>
        <p:nvSpPr>
          <p:cNvPr id="22" name="Fußzeilenplatzhalter 21">
            <a:extLst>
              <a:ext uri="{FF2B5EF4-FFF2-40B4-BE49-F238E27FC236}">
                <a16:creationId xmlns:a16="http://schemas.microsoft.com/office/drawing/2014/main" id="{1C9D6161-746A-AA36-1D83-C710036C6E0E}"/>
              </a:ext>
            </a:extLst>
          </p:cNvPr>
          <p:cNvSpPr>
            <a:spLocks noGrp="1"/>
          </p:cNvSpPr>
          <p:nvPr>
            <p:ph type="ftr" sz="quarter" idx="15"/>
          </p:nvPr>
        </p:nvSpPr>
        <p:spPr/>
        <p:txBody>
          <a:bodyPr/>
          <a:lstStyle/>
          <a:p>
            <a:r>
              <a:rPr lang="en-US"/>
              <a:t>Joyful server-side full stack web development with Spring ViewComponent and htmx                  tschuehly.de - @tschuehly</a:t>
            </a:r>
          </a:p>
        </p:txBody>
      </p:sp>
      <p:sp>
        <p:nvSpPr>
          <p:cNvPr id="23" name="Foliennummernplatzhalter 22">
            <a:extLst>
              <a:ext uri="{FF2B5EF4-FFF2-40B4-BE49-F238E27FC236}">
                <a16:creationId xmlns:a16="http://schemas.microsoft.com/office/drawing/2014/main" id="{981408D5-4A30-1D71-EA80-2F95B34EAB66}"/>
              </a:ext>
            </a:extLst>
          </p:cNvPr>
          <p:cNvSpPr>
            <a:spLocks noGrp="1"/>
          </p:cNvSpPr>
          <p:nvPr>
            <p:ph type="sldNum" sz="quarter" idx="16"/>
          </p:nvPr>
        </p:nvSpPr>
        <p:spPr/>
        <p:txBody>
          <a:bodyPr/>
          <a:lstStyle/>
          <a:p>
            <a:fld id="{97A5B68A-A344-4C13-969F-10C364E65867}" type="slidenum">
              <a:rPr lang="de-DE" smtClean="0"/>
              <a:pPr/>
              <a:t>‹Nr.›</a:t>
            </a:fld>
            <a:endParaRPr lang="de-DE"/>
          </a:p>
        </p:txBody>
      </p:sp>
    </p:spTree>
    <p:extLst>
      <p:ext uri="{BB962C8B-B14F-4D97-AF65-F5344CB8AC3E}">
        <p14:creationId xmlns:p14="http://schemas.microsoft.com/office/powerpoint/2010/main" val="1213780742"/>
      </p:ext>
    </p:extLst>
  </p:cSld>
  <p:clrMapOvr>
    <a:masterClrMapping/>
  </p:clrMapOvr>
  <p:extLst>
    <p:ext uri="{DCECCB84-F9BA-43D5-87BE-67443E8EF086}">
      <p15:sldGuideLst xmlns:p15="http://schemas.microsoft.com/office/powerpoint/2012/main">
        <p15:guide id="1" pos="2615">
          <p15:clr>
            <a:srgbClr val="FBAE40"/>
          </p15:clr>
        </p15:guide>
        <p15:guide id="2" orient="horz" pos="12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
        <p:nvSpPr>
          <p:cNvPr id="7" name="Textplatzhalter 13">
            <a:extLst>
              <a:ext uri="{FF2B5EF4-FFF2-40B4-BE49-F238E27FC236}">
                <a16:creationId xmlns:a16="http://schemas.microsoft.com/office/drawing/2014/main" id="{03CD75B4-E455-4781-8180-99E78C1F801E}"/>
              </a:ext>
            </a:extLst>
          </p:cNvPr>
          <p:cNvSpPr>
            <a:spLocks noGrp="1"/>
          </p:cNvSpPr>
          <p:nvPr>
            <p:ph type="body" sz="quarter" idx="14"/>
          </p:nvPr>
        </p:nvSpPr>
        <p:spPr>
          <a:xfrm>
            <a:off x="334963" y="600318"/>
            <a:ext cx="11509278" cy="254000"/>
          </a:xfrm>
        </p:spPr>
        <p:txBody>
          <a:bodyPr>
            <a:noAutofit/>
          </a:bodyPr>
          <a:lstStyle>
            <a:lvl1pPr marL="0" indent="0">
              <a:buNone/>
              <a:defRPr sz="1100" b="1" cap="all" baseline="0">
                <a:solidFill>
                  <a:schemeClr val="accent1"/>
                </a:solidFill>
              </a:defRPr>
            </a:lvl1pPr>
            <a:lvl5pPr>
              <a:defRPr/>
            </a:lvl5pPr>
          </a:lstStyle>
          <a:p>
            <a:pPr lvl="0"/>
            <a:r>
              <a:rPr lang="de-DE"/>
              <a:t>Mastertextformat bearbeiten</a:t>
            </a:r>
          </a:p>
        </p:txBody>
      </p:sp>
      <p:cxnSp>
        <p:nvCxnSpPr>
          <p:cNvPr id="9" name="Linie lo">
            <a:extLst>
              <a:ext uri="{FF2B5EF4-FFF2-40B4-BE49-F238E27FC236}">
                <a16:creationId xmlns:a16="http://schemas.microsoft.com/office/drawing/2014/main" id="{0971B950-A1FB-4003-82A8-E4042E46DA2C}"/>
              </a:ext>
            </a:extLst>
          </p:cNvPr>
          <p:cNvCxnSpPr/>
          <p:nvPr userDrawn="1"/>
        </p:nvCxnSpPr>
        <p:spPr>
          <a:xfrm>
            <a:off x="432000" y="432000"/>
            <a:ext cx="90000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Ecke">
            <a:extLst>
              <a:ext uri="{FF2B5EF4-FFF2-40B4-BE49-F238E27FC236}">
                <a16:creationId xmlns:a16="http://schemas.microsoft.com/office/drawing/2014/main" id="{D17B6E81-BD7C-4F3E-A0C3-FE87DFA16A2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450343" cy="450343"/>
          </a:xfrm>
          <a:prstGeom prst="rect">
            <a:avLst/>
          </a:prstGeom>
        </p:spPr>
      </p:pic>
      <p:pic>
        <p:nvPicPr>
          <p:cNvPr id="12" name="Logo">
            <a:extLst>
              <a:ext uri="{FF2B5EF4-FFF2-40B4-BE49-F238E27FC236}">
                <a16:creationId xmlns:a16="http://schemas.microsoft.com/office/drawing/2014/main" id="{76A8E8A8-09E8-4E0A-8D00-9A48AF16F7F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7758" y="6372000"/>
            <a:ext cx="854886" cy="244800"/>
          </a:xfrm>
          <a:prstGeom prst="rect">
            <a:avLst/>
          </a:prstGeom>
        </p:spPr>
      </p:pic>
      <p:sp>
        <p:nvSpPr>
          <p:cNvPr id="2" name="Rechteck 1">
            <a:extLst>
              <a:ext uri="{FF2B5EF4-FFF2-40B4-BE49-F238E27FC236}">
                <a16:creationId xmlns:a16="http://schemas.microsoft.com/office/drawing/2014/main" id="{E8ED011C-0464-6F7E-E55A-04D857A1AC9C}"/>
              </a:ext>
            </a:extLst>
          </p:cNvPr>
          <p:cNvSpPr/>
          <p:nvPr userDrawn="1"/>
        </p:nvSpPr>
        <p:spPr>
          <a:xfrm>
            <a:off x="279838" y="6305955"/>
            <a:ext cx="985345" cy="3825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Datumsplatzhalter 15">
            <a:extLst>
              <a:ext uri="{FF2B5EF4-FFF2-40B4-BE49-F238E27FC236}">
                <a16:creationId xmlns:a16="http://schemas.microsoft.com/office/drawing/2014/main" id="{6D721C02-4FCA-F162-43F4-45D3090A0E13}"/>
              </a:ext>
            </a:extLst>
          </p:cNvPr>
          <p:cNvSpPr>
            <a:spLocks noGrp="1"/>
          </p:cNvSpPr>
          <p:nvPr>
            <p:ph type="dt" sz="half" idx="15"/>
          </p:nvPr>
        </p:nvSpPr>
        <p:spPr/>
        <p:txBody>
          <a:bodyPr/>
          <a:lstStyle/>
          <a:p>
            <a:r>
              <a:rPr lang="de-DE"/>
              <a:t>2023-08-09</a:t>
            </a:r>
          </a:p>
        </p:txBody>
      </p:sp>
      <p:sp>
        <p:nvSpPr>
          <p:cNvPr id="17" name="Fußzeilenplatzhalter 16">
            <a:extLst>
              <a:ext uri="{FF2B5EF4-FFF2-40B4-BE49-F238E27FC236}">
                <a16:creationId xmlns:a16="http://schemas.microsoft.com/office/drawing/2014/main" id="{03FE65FB-6C5D-F974-4F70-117A485DDCAA}"/>
              </a:ext>
            </a:extLst>
          </p:cNvPr>
          <p:cNvSpPr>
            <a:spLocks noGrp="1"/>
          </p:cNvSpPr>
          <p:nvPr>
            <p:ph type="ftr" sz="quarter" idx="16"/>
          </p:nvPr>
        </p:nvSpPr>
        <p:spPr/>
        <p:txBody>
          <a:bodyPr/>
          <a:lstStyle/>
          <a:p>
            <a:r>
              <a:rPr lang="en-US"/>
              <a:t>Joyful server-side full stack web development with Spring ViewComponent and htmx                  tschuehly.de - @tschuehly</a:t>
            </a:r>
          </a:p>
        </p:txBody>
      </p:sp>
      <p:sp>
        <p:nvSpPr>
          <p:cNvPr id="18" name="Foliennummernplatzhalter 17">
            <a:extLst>
              <a:ext uri="{FF2B5EF4-FFF2-40B4-BE49-F238E27FC236}">
                <a16:creationId xmlns:a16="http://schemas.microsoft.com/office/drawing/2014/main" id="{E810C5D7-5568-5594-808D-9D07534A40A9}"/>
              </a:ext>
            </a:extLst>
          </p:cNvPr>
          <p:cNvSpPr>
            <a:spLocks noGrp="1"/>
          </p:cNvSpPr>
          <p:nvPr>
            <p:ph type="sldNum" sz="quarter" idx="17"/>
          </p:nvPr>
        </p:nvSpPr>
        <p:spPr/>
        <p:txBody>
          <a:bodyPr/>
          <a:lstStyle/>
          <a:p>
            <a:fld id="{97A5B68A-A344-4C13-969F-10C364E65867}" type="slidenum">
              <a:rPr lang="de-DE" smtClean="0"/>
              <a:pPr/>
              <a:t>‹Nr.›</a:t>
            </a:fld>
            <a:endParaRPr lang="de-DE"/>
          </a:p>
        </p:txBody>
      </p:sp>
    </p:spTree>
    <p:extLst>
      <p:ext uri="{BB962C8B-B14F-4D97-AF65-F5344CB8AC3E}">
        <p14:creationId xmlns:p14="http://schemas.microsoft.com/office/powerpoint/2010/main" val="256460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White Only">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D9190686-E9C8-FBCC-4825-FBA5C92BC64C}"/>
              </a:ext>
            </a:extLst>
          </p:cNvPr>
          <p:cNvSpPr/>
          <p:nvPr userDrawn="1"/>
        </p:nvSpPr>
        <p:spPr>
          <a:xfrm>
            <a:off x="279838" y="6305955"/>
            <a:ext cx="985345" cy="3825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23141336"/>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White Only">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16C4C9D8-2BAB-4233-B707-B860F4DEA37C}"/>
              </a:ext>
            </a:extLst>
          </p:cNvPr>
          <p:cNvSpPr>
            <a:spLocks noGrp="1"/>
          </p:cNvSpPr>
          <p:nvPr>
            <p:ph type="body" sz="quarter" idx="10"/>
          </p:nvPr>
        </p:nvSpPr>
        <p:spPr>
          <a:xfrm>
            <a:off x="2753713" y="1737187"/>
            <a:ext cx="6684573" cy="3383626"/>
          </a:xfrm>
        </p:spPr>
        <p:txBody>
          <a:bodyPr>
            <a:normAutofit/>
          </a:bodyPr>
          <a:lstStyle>
            <a:lvl1pPr>
              <a:defRPr sz="2800">
                <a:latin typeface="Book Antiqua" panose="02040602050305030304" pitchFamily="18" charset="0"/>
              </a:defRPr>
            </a:lvl1pPr>
            <a:lvl2pPr>
              <a:defRPr sz="2800">
                <a:latin typeface="Book Antiqua" panose="02040602050305030304" pitchFamily="18" charset="0"/>
              </a:defRPr>
            </a:lvl2pPr>
            <a:lvl3pPr>
              <a:defRPr sz="2800">
                <a:latin typeface="Book Antiqua" panose="02040602050305030304" pitchFamily="18" charset="0"/>
              </a:defRPr>
            </a:lvl3pPr>
            <a:lvl4pPr>
              <a:defRPr sz="2800">
                <a:latin typeface="Book Antiqua" panose="02040602050305030304" pitchFamily="18" charset="0"/>
              </a:defRPr>
            </a:lvl4pPr>
            <a:lvl5pPr>
              <a:defRPr sz="2800">
                <a:latin typeface="Book Antiqua" panose="02040602050305030304" pitchFamily="18"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Rechteck 1">
            <a:extLst>
              <a:ext uri="{FF2B5EF4-FFF2-40B4-BE49-F238E27FC236}">
                <a16:creationId xmlns:a16="http://schemas.microsoft.com/office/drawing/2014/main" id="{65726515-1D48-F636-6F95-FD8E9062D1D2}"/>
              </a:ext>
            </a:extLst>
          </p:cNvPr>
          <p:cNvSpPr/>
          <p:nvPr userDrawn="1"/>
        </p:nvSpPr>
        <p:spPr>
          <a:xfrm>
            <a:off x="279838" y="6305955"/>
            <a:ext cx="985345" cy="3825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Datumsplatzhalter 7">
            <a:extLst>
              <a:ext uri="{FF2B5EF4-FFF2-40B4-BE49-F238E27FC236}">
                <a16:creationId xmlns:a16="http://schemas.microsoft.com/office/drawing/2014/main" id="{4BF46A67-BE04-078C-53E7-0EA28204EEA2}"/>
              </a:ext>
            </a:extLst>
          </p:cNvPr>
          <p:cNvSpPr>
            <a:spLocks noGrp="1"/>
          </p:cNvSpPr>
          <p:nvPr>
            <p:ph type="dt" sz="half" idx="11"/>
          </p:nvPr>
        </p:nvSpPr>
        <p:spPr/>
        <p:txBody>
          <a:bodyPr/>
          <a:lstStyle/>
          <a:p>
            <a:r>
              <a:rPr lang="de-DE"/>
              <a:t>2023-08-09</a:t>
            </a:r>
          </a:p>
        </p:txBody>
      </p:sp>
      <p:sp>
        <p:nvSpPr>
          <p:cNvPr id="9" name="Fußzeilenplatzhalter 8">
            <a:extLst>
              <a:ext uri="{FF2B5EF4-FFF2-40B4-BE49-F238E27FC236}">
                <a16:creationId xmlns:a16="http://schemas.microsoft.com/office/drawing/2014/main" id="{48A61F69-2E2F-667B-7DE2-D63EE37F2213}"/>
              </a:ext>
            </a:extLst>
          </p:cNvPr>
          <p:cNvSpPr>
            <a:spLocks noGrp="1"/>
          </p:cNvSpPr>
          <p:nvPr>
            <p:ph type="ftr" sz="quarter" idx="12"/>
          </p:nvPr>
        </p:nvSpPr>
        <p:spPr/>
        <p:txBody>
          <a:bodyPr/>
          <a:lstStyle/>
          <a:p>
            <a:r>
              <a:rPr lang="en-US"/>
              <a:t>Joyful server-side full stack web development with Spring ViewComponent and htmx                  tschuehly.de - @tschuehly</a:t>
            </a:r>
          </a:p>
        </p:txBody>
      </p:sp>
      <p:sp>
        <p:nvSpPr>
          <p:cNvPr id="10" name="Foliennummernplatzhalter 9">
            <a:extLst>
              <a:ext uri="{FF2B5EF4-FFF2-40B4-BE49-F238E27FC236}">
                <a16:creationId xmlns:a16="http://schemas.microsoft.com/office/drawing/2014/main" id="{6C78993C-0A70-B867-2F6F-5FFD0D806F6D}"/>
              </a:ext>
            </a:extLst>
          </p:cNvPr>
          <p:cNvSpPr>
            <a:spLocks noGrp="1"/>
          </p:cNvSpPr>
          <p:nvPr>
            <p:ph type="sldNum" sz="quarter" idx="13"/>
          </p:nvPr>
        </p:nvSpPr>
        <p:spPr/>
        <p:txBody>
          <a:bodyPr/>
          <a:lstStyle/>
          <a:p>
            <a:fld id="{97A5B68A-A344-4C13-969F-10C364E65867}" type="slidenum">
              <a:rPr lang="de-DE" smtClean="0"/>
              <a:pPr/>
              <a:t>‹Nr.›</a:t>
            </a:fld>
            <a:endParaRPr lang="de-DE"/>
          </a:p>
        </p:txBody>
      </p:sp>
    </p:spTree>
    <p:extLst>
      <p:ext uri="{BB962C8B-B14F-4D97-AF65-F5344CB8AC3E}">
        <p14:creationId xmlns:p14="http://schemas.microsoft.com/office/powerpoint/2010/main" val="3837290677"/>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En blanco">
    <p:spTree>
      <p:nvGrpSpPr>
        <p:cNvPr id="1" name=""/>
        <p:cNvGrpSpPr/>
        <p:nvPr/>
      </p:nvGrpSpPr>
      <p:grpSpPr>
        <a:xfrm>
          <a:off x="0" y="0"/>
          <a:ext cx="0" cy="0"/>
          <a:chOff x="0" y="0"/>
          <a:chExt cx="0" cy="0"/>
        </a:xfrm>
      </p:grpSpPr>
      <p:sp>
        <p:nvSpPr>
          <p:cNvPr id="7" name="Textplatzhalter 13">
            <a:extLst>
              <a:ext uri="{FF2B5EF4-FFF2-40B4-BE49-F238E27FC236}">
                <a16:creationId xmlns:a16="http://schemas.microsoft.com/office/drawing/2014/main" id="{03CD75B4-E455-4781-8180-99E78C1F801E}"/>
              </a:ext>
            </a:extLst>
          </p:cNvPr>
          <p:cNvSpPr>
            <a:spLocks noGrp="1"/>
          </p:cNvSpPr>
          <p:nvPr>
            <p:ph type="body" sz="quarter" idx="14"/>
          </p:nvPr>
        </p:nvSpPr>
        <p:spPr>
          <a:xfrm>
            <a:off x="334963" y="600318"/>
            <a:ext cx="11509278" cy="254000"/>
          </a:xfrm>
        </p:spPr>
        <p:txBody>
          <a:bodyPr>
            <a:noAutofit/>
          </a:bodyPr>
          <a:lstStyle>
            <a:lvl1pPr marL="0" indent="0">
              <a:buNone/>
              <a:defRPr sz="1100" b="1" cap="all" baseline="0">
                <a:solidFill>
                  <a:schemeClr val="accent1"/>
                </a:solidFill>
              </a:defRPr>
            </a:lvl1pPr>
            <a:lvl5pPr>
              <a:defRPr/>
            </a:lvl5pPr>
          </a:lstStyle>
          <a:p>
            <a:pPr lvl="0"/>
            <a:r>
              <a:rPr lang="de-DE"/>
              <a:t>Mastertextformat bearbeiten</a:t>
            </a:r>
          </a:p>
        </p:txBody>
      </p:sp>
      <p:cxnSp>
        <p:nvCxnSpPr>
          <p:cNvPr id="9" name="Linie lo">
            <a:extLst>
              <a:ext uri="{FF2B5EF4-FFF2-40B4-BE49-F238E27FC236}">
                <a16:creationId xmlns:a16="http://schemas.microsoft.com/office/drawing/2014/main" id="{0971B950-A1FB-4003-82A8-E4042E46DA2C}"/>
              </a:ext>
            </a:extLst>
          </p:cNvPr>
          <p:cNvCxnSpPr/>
          <p:nvPr userDrawn="1"/>
        </p:nvCxnSpPr>
        <p:spPr>
          <a:xfrm>
            <a:off x="432000" y="432000"/>
            <a:ext cx="90000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Ecke">
            <a:extLst>
              <a:ext uri="{FF2B5EF4-FFF2-40B4-BE49-F238E27FC236}">
                <a16:creationId xmlns:a16="http://schemas.microsoft.com/office/drawing/2014/main" id="{D17B6E81-BD7C-4F3E-A0C3-FE87DFA16A2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450343" cy="450343"/>
          </a:xfrm>
          <a:prstGeom prst="rect">
            <a:avLst/>
          </a:prstGeom>
        </p:spPr>
      </p:pic>
      <p:pic>
        <p:nvPicPr>
          <p:cNvPr id="12" name="Logo">
            <a:extLst>
              <a:ext uri="{FF2B5EF4-FFF2-40B4-BE49-F238E27FC236}">
                <a16:creationId xmlns:a16="http://schemas.microsoft.com/office/drawing/2014/main" id="{76A8E8A8-09E8-4E0A-8D00-9A48AF16F7F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7758" y="6372000"/>
            <a:ext cx="854886" cy="244800"/>
          </a:xfrm>
          <a:prstGeom prst="rect">
            <a:avLst/>
          </a:prstGeom>
        </p:spPr>
      </p:pic>
      <p:sp>
        <p:nvSpPr>
          <p:cNvPr id="2" name="Rechteck 1">
            <a:extLst>
              <a:ext uri="{FF2B5EF4-FFF2-40B4-BE49-F238E27FC236}">
                <a16:creationId xmlns:a16="http://schemas.microsoft.com/office/drawing/2014/main" id="{0AEE63CA-E328-7CF5-422D-E3514215250C}"/>
              </a:ext>
            </a:extLst>
          </p:cNvPr>
          <p:cNvSpPr/>
          <p:nvPr userDrawn="1"/>
        </p:nvSpPr>
        <p:spPr>
          <a:xfrm>
            <a:off x="279838" y="6302014"/>
            <a:ext cx="985345" cy="3825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Datumsplatzhalter 5">
            <a:extLst>
              <a:ext uri="{FF2B5EF4-FFF2-40B4-BE49-F238E27FC236}">
                <a16:creationId xmlns:a16="http://schemas.microsoft.com/office/drawing/2014/main" id="{B537287E-E607-A9C9-9524-C3ACCE4A398F}"/>
              </a:ext>
            </a:extLst>
          </p:cNvPr>
          <p:cNvSpPr>
            <a:spLocks noGrp="1"/>
          </p:cNvSpPr>
          <p:nvPr>
            <p:ph type="dt" sz="half" idx="15"/>
          </p:nvPr>
        </p:nvSpPr>
        <p:spPr/>
        <p:txBody>
          <a:bodyPr/>
          <a:lstStyle/>
          <a:p>
            <a:r>
              <a:rPr lang="de-DE"/>
              <a:t>2023-08-09</a:t>
            </a:r>
          </a:p>
        </p:txBody>
      </p:sp>
      <p:sp>
        <p:nvSpPr>
          <p:cNvPr id="8" name="Fußzeilenplatzhalter 7">
            <a:extLst>
              <a:ext uri="{FF2B5EF4-FFF2-40B4-BE49-F238E27FC236}">
                <a16:creationId xmlns:a16="http://schemas.microsoft.com/office/drawing/2014/main" id="{76EE1F35-0A8C-A494-D0F8-F3ED9EE89CC8}"/>
              </a:ext>
            </a:extLst>
          </p:cNvPr>
          <p:cNvSpPr>
            <a:spLocks noGrp="1"/>
          </p:cNvSpPr>
          <p:nvPr>
            <p:ph type="ftr" sz="quarter" idx="16"/>
          </p:nvPr>
        </p:nvSpPr>
        <p:spPr/>
        <p:txBody>
          <a:bodyPr/>
          <a:lstStyle/>
          <a:p>
            <a:r>
              <a:rPr lang="en-US"/>
              <a:t>Joyful server-side full stack web development with Spring ViewComponent and htmx                  tschuehly.de - @tschuehly</a:t>
            </a:r>
          </a:p>
        </p:txBody>
      </p:sp>
      <p:sp>
        <p:nvSpPr>
          <p:cNvPr id="11" name="Foliennummernplatzhalter 10">
            <a:extLst>
              <a:ext uri="{FF2B5EF4-FFF2-40B4-BE49-F238E27FC236}">
                <a16:creationId xmlns:a16="http://schemas.microsoft.com/office/drawing/2014/main" id="{ACAC288B-2471-934E-766F-7EBA06F9752B}"/>
              </a:ext>
            </a:extLst>
          </p:cNvPr>
          <p:cNvSpPr>
            <a:spLocks noGrp="1"/>
          </p:cNvSpPr>
          <p:nvPr>
            <p:ph type="sldNum" sz="quarter" idx="17"/>
          </p:nvPr>
        </p:nvSpPr>
        <p:spPr/>
        <p:txBody>
          <a:bodyPr/>
          <a:lstStyle/>
          <a:p>
            <a:fld id="{97A5B68A-A344-4C13-969F-10C364E65867}" type="slidenum">
              <a:rPr lang="de-DE" smtClean="0"/>
              <a:pPr/>
              <a:t>‹Nr.›</a:t>
            </a:fld>
            <a:endParaRPr lang="de-DE"/>
          </a:p>
        </p:txBody>
      </p:sp>
    </p:spTree>
    <p:extLst>
      <p:ext uri="{BB962C8B-B14F-4D97-AF65-F5344CB8AC3E}">
        <p14:creationId xmlns:p14="http://schemas.microsoft.com/office/powerpoint/2010/main" val="3733596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a:extLst>
              <a:ext uri="{FF2B5EF4-FFF2-40B4-BE49-F238E27FC236}">
                <a16:creationId xmlns:a16="http://schemas.microsoft.com/office/drawing/2014/main" id="{E8158B23-E1A1-4A4F-81A0-DC4B5686EB4E}"/>
              </a:ext>
            </a:extLst>
          </p:cNvPr>
          <p:cNvGrpSpPr/>
          <p:nvPr userDrawn="1"/>
        </p:nvGrpSpPr>
        <p:grpSpPr>
          <a:xfrm>
            <a:off x="0" y="0"/>
            <a:ext cx="5058244" cy="6137999"/>
            <a:chOff x="0" y="0"/>
            <a:chExt cx="5058244" cy="6137999"/>
          </a:xfrm>
        </p:grpSpPr>
        <p:cxnSp>
          <p:nvCxnSpPr>
            <p:cNvPr id="12" name="Linie ru">
              <a:extLst>
                <a:ext uri="{FF2B5EF4-FFF2-40B4-BE49-F238E27FC236}">
                  <a16:creationId xmlns:a16="http://schemas.microsoft.com/office/drawing/2014/main" id="{5B091601-2D8A-43C7-B574-490D16F31E6F}"/>
                </a:ext>
              </a:extLst>
            </p:cNvPr>
            <p:cNvCxnSpPr/>
            <p:nvPr userDrawn="1"/>
          </p:nvCxnSpPr>
          <p:spPr>
            <a:xfrm>
              <a:off x="4158244" y="5940000"/>
              <a:ext cx="9000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3" name="Linie ro">
              <a:extLst>
                <a:ext uri="{FF2B5EF4-FFF2-40B4-BE49-F238E27FC236}">
                  <a16:creationId xmlns:a16="http://schemas.microsoft.com/office/drawing/2014/main" id="{D668CB16-78B0-47F0-83C5-AD67CA6F723C}"/>
                </a:ext>
              </a:extLst>
            </p:cNvPr>
            <p:cNvCxnSpPr/>
            <p:nvPr userDrawn="1"/>
          </p:nvCxnSpPr>
          <p:spPr>
            <a:xfrm>
              <a:off x="4158244" y="432000"/>
              <a:ext cx="900000" cy="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14" name="Gruppieren 13">
              <a:extLst>
                <a:ext uri="{FF2B5EF4-FFF2-40B4-BE49-F238E27FC236}">
                  <a16:creationId xmlns:a16="http://schemas.microsoft.com/office/drawing/2014/main" id="{08FDCD55-6090-401D-ABA6-107EAC39886A}"/>
                </a:ext>
              </a:extLst>
            </p:cNvPr>
            <p:cNvGrpSpPr/>
            <p:nvPr userDrawn="1"/>
          </p:nvGrpSpPr>
          <p:grpSpPr>
            <a:xfrm>
              <a:off x="190800" y="190799"/>
              <a:ext cx="3474000" cy="5947200"/>
              <a:chOff x="190800" y="190799"/>
              <a:chExt cx="3474000" cy="5947200"/>
            </a:xfrm>
          </p:grpSpPr>
          <p:sp>
            <p:nvSpPr>
              <p:cNvPr id="16" name="Box l">
                <a:extLst>
                  <a:ext uri="{FF2B5EF4-FFF2-40B4-BE49-F238E27FC236}">
                    <a16:creationId xmlns:a16="http://schemas.microsoft.com/office/drawing/2014/main" id="{8C51B058-E9D5-4AFC-BDDF-2D342D07FC6A}"/>
                  </a:ext>
                </a:extLst>
              </p:cNvPr>
              <p:cNvSpPr/>
              <p:nvPr userDrawn="1"/>
            </p:nvSpPr>
            <p:spPr>
              <a:xfrm flipH="1">
                <a:off x="190800" y="190799"/>
                <a:ext cx="3474000" cy="5947200"/>
              </a:xfrm>
              <a:prstGeom prst="round1Rect">
                <a:avLst>
                  <a:gd name="adj" fmla="val 6249"/>
                </a:avLst>
              </a:prstGeom>
              <a:solidFill>
                <a:srgbClr val="F1F4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noProof="0"/>
              </a:p>
            </p:txBody>
          </p:sp>
          <p:cxnSp>
            <p:nvCxnSpPr>
              <p:cNvPr id="17" name="Linie lu">
                <a:extLst>
                  <a:ext uri="{FF2B5EF4-FFF2-40B4-BE49-F238E27FC236}">
                    <a16:creationId xmlns:a16="http://schemas.microsoft.com/office/drawing/2014/main" id="{28DD5D62-EACC-4D92-A17A-690CF8781AB2}"/>
                  </a:ext>
                </a:extLst>
              </p:cNvPr>
              <p:cNvCxnSpPr/>
              <p:nvPr userDrawn="1"/>
            </p:nvCxnSpPr>
            <p:spPr>
              <a:xfrm>
                <a:off x="432000" y="5940000"/>
                <a:ext cx="900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Linie lm">
                <a:extLst>
                  <a:ext uri="{FF2B5EF4-FFF2-40B4-BE49-F238E27FC236}">
                    <a16:creationId xmlns:a16="http://schemas.microsoft.com/office/drawing/2014/main" id="{ABFC959A-0857-4980-9504-5451AD6F37DD}"/>
                  </a:ext>
                </a:extLst>
              </p:cNvPr>
              <p:cNvCxnSpPr/>
              <p:nvPr userDrawn="1"/>
            </p:nvCxnSpPr>
            <p:spPr>
              <a:xfrm>
                <a:off x="432000" y="3150000"/>
                <a:ext cx="900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Linie lo">
                <a:extLst>
                  <a:ext uri="{FF2B5EF4-FFF2-40B4-BE49-F238E27FC236}">
                    <a16:creationId xmlns:a16="http://schemas.microsoft.com/office/drawing/2014/main" id="{FEDA4D38-E9B3-42FF-A541-46D98C7E7496}"/>
                  </a:ext>
                </a:extLst>
              </p:cNvPr>
              <p:cNvCxnSpPr/>
              <p:nvPr userDrawn="1"/>
            </p:nvCxnSpPr>
            <p:spPr>
              <a:xfrm>
                <a:off x="432000" y="432000"/>
                <a:ext cx="900000"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5" name="Ecke">
              <a:extLst>
                <a:ext uri="{FF2B5EF4-FFF2-40B4-BE49-F238E27FC236}">
                  <a16:creationId xmlns:a16="http://schemas.microsoft.com/office/drawing/2014/main" id="{0A487953-B4C6-422C-A3A8-5728D5986F34}"/>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450343" cy="450343"/>
            </a:xfrm>
            <a:prstGeom prst="rect">
              <a:avLst/>
            </a:prstGeom>
          </p:spPr>
        </p:pic>
      </p:grpSp>
      <p:sp>
        <p:nvSpPr>
          <p:cNvPr id="2" name="Titelplatzhalter 1">
            <a:extLst>
              <a:ext uri="{FF2B5EF4-FFF2-40B4-BE49-F238E27FC236}">
                <a16:creationId xmlns:a16="http://schemas.microsoft.com/office/drawing/2014/main" id="{014099D9-E4D2-46D4-8CEF-CA8B803A8B96}"/>
              </a:ext>
            </a:extLst>
          </p:cNvPr>
          <p:cNvSpPr>
            <a:spLocks noGrp="1"/>
          </p:cNvSpPr>
          <p:nvPr>
            <p:ph type="title"/>
          </p:nvPr>
        </p:nvSpPr>
        <p:spPr>
          <a:xfrm>
            <a:off x="334964" y="1066801"/>
            <a:ext cx="3102300" cy="623888"/>
          </a:xfrm>
          <a:prstGeom prst="rect">
            <a:avLst/>
          </a:prstGeom>
        </p:spPr>
        <p:txBody>
          <a:bodyPr vert="horz" lIns="91440" tIns="45720" rIns="91440" bIns="45720" rtlCol="0" anchor="t" anchorCtr="0">
            <a:noAutofit/>
          </a:bodyPr>
          <a:lstStyle/>
          <a:p>
            <a:r>
              <a:rPr lang="de-DE"/>
              <a:t>Mastertitelformat bearbeiten</a:t>
            </a:r>
          </a:p>
        </p:txBody>
      </p:sp>
      <p:sp>
        <p:nvSpPr>
          <p:cNvPr id="3" name="Textplatzhalter 2">
            <a:extLst>
              <a:ext uri="{FF2B5EF4-FFF2-40B4-BE49-F238E27FC236}">
                <a16:creationId xmlns:a16="http://schemas.microsoft.com/office/drawing/2014/main" id="{15D8D2C5-5CC0-4AF7-AFB9-76B43C4384A9}"/>
              </a:ext>
            </a:extLst>
          </p:cNvPr>
          <p:cNvSpPr>
            <a:spLocks noGrp="1"/>
          </p:cNvSpPr>
          <p:nvPr>
            <p:ph type="body" idx="1"/>
          </p:nvPr>
        </p:nvSpPr>
        <p:spPr>
          <a:xfrm>
            <a:off x="4043363" y="1066801"/>
            <a:ext cx="7813675" cy="4740109"/>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8" name="Logo">
            <a:extLst>
              <a:ext uri="{FF2B5EF4-FFF2-40B4-BE49-F238E27FC236}">
                <a16:creationId xmlns:a16="http://schemas.microsoft.com/office/drawing/2014/main" id="{911ED4D6-ED7F-4287-A6C2-D6399533F4F8}"/>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347758" y="6372000"/>
            <a:ext cx="854886" cy="244800"/>
          </a:xfrm>
          <a:prstGeom prst="rect">
            <a:avLst/>
          </a:prstGeom>
        </p:spPr>
      </p:pic>
      <p:sp>
        <p:nvSpPr>
          <p:cNvPr id="10" name="Rechteck 9">
            <a:extLst>
              <a:ext uri="{FF2B5EF4-FFF2-40B4-BE49-F238E27FC236}">
                <a16:creationId xmlns:a16="http://schemas.microsoft.com/office/drawing/2014/main" id="{DE136B49-FC75-DFEB-D472-E30BCA3DDE22}"/>
              </a:ext>
            </a:extLst>
          </p:cNvPr>
          <p:cNvSpPr/>
          <p:nvPr userDrawn="1"/>
        </p:nvSpPr>
        <p:spPr>
          <a:xfrm>
            <a:off x="279838" y="6302014"/>
            <a:ext cx="985345" cy="3825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Datumsplatzhalter 25">
            <a:extLst>
              <a:ext uri="{FF2B5EF4-FFF2-40B4-BE49-F238E27FC236}">
                <a16:creationId xmlns:a16="http://schemas.microsoft.com/office/drawing/2014/main" id="{0C1A0CE1-9983-CB6E-063F-1A87BDC02EB6}"/>
              </a:ext>
            </a:extLst>
          </p:cNvPr>
          <p:cNvSpPr>
            <a:spLocks noGrp="1"/>
          </p:cNvSpPr>
          <p:nvPr>
            <p:ph type="dt" sz="half" idx="2"/>
          </p:nvPr>
        </p:nvSpPr>
        <p:spPr>
          <a:xfrm>
            <a:off x="190800" y="6356350"/>
            <a:ext cx="1141200" cy="365125"/>
          </a:xfrm>
          <a:prstGeom prst="rect">
            <a:avLst/>
          </a:prstGeom>
        </p:spPr>
        <p:txBody>
          <a:bodyPr vert="horz" lIns="91440" tIns="45720" rIns="91440" bIns="45720" rtlCol="0" anchor="ctr"/>
          <a:lstStyle>
            <a:lvl1pPr algn="l">
              <a:defRPr lang="de-DE" sz="1200" kern="1200" smtClean="0">
                <a:solidFill>
                  <a:schemeClr val="accent2"/>
                </a:solidFill>
                <a:latin typeface="+mj-lt"/>
                <a:ea typeface="+mj-ea"/>
                <a:cs typeface="+mj-cs"/>
              </a:defRPr>
            </a:lvl1pPr>
          </a:lstStyle>
          <a:p>
            <a:r>
              <a:rPr lang="de-DE"/>
              <a:t>2023-08-09</a:t>
            </a:r>
          </a:p>
        </p:txBody>
      </p:sp>
      <p:sp>
        <p:nvSpPr>
          <p:cNvPr id="27" name="Fußzeilenplatzhalter 26">
            <a:extLst>
              <a:ext uri="{FF2B5EF4-FFF2-40B4-BE49-F238E27FC236}">
                <a16:creationId xmlns:a16="http://schemas.microsoft.com/office/drawing/2014/main" id="{D1F6FA2B-96C1-24A5-9C37-CFEFA7F8245A}"/>
              </a:ext>
            </a:extLst>
          </p:cNvPr>
          <p:cNvSpPr>
            <a:spLocks noGrp="1"/>
          </p:cNvSpPr>
          <p:nvPr>
            <p:ph type="ftr" sz="quarter" idx="3"/>
          </p:nvPr>
        </p:nvSpPr>
        <p:spPr>
          <a:xfrm>
            <a:off x="1332000" y="6356350"/>
            <a:ext cx="9818162" cy="365125"/>
          </a:xfrm>
          <a:prstGeom prst="rect">
            <a:avLst/>
          </a:prstGeom>
        </p:spPr>
        <p:txBody>
          <a:bodyPr vert="horz" lIns="91440" tIns="45720" rIns="91440" bIns="45720" rtlCol="0" anchor="ctr"/>
          <a:lstStyle>
            <a:lvl1pPr algn="ctr">
              <a:defRPr lang="en-US" sz="1200" kern="1200" dirty="0" smtClean="0">
                <a:solidFill>
                  <a:schemeClr val="accent2"/>
                </a:solidFill>
                <a:latin typeface="+mj-lt"/>
                <a:ea typeface="+mj-ea"/>
                <a:cs typeface="+mj-cs"/>
              </a:defRPr>
            </a:lvl1pPr>
          </a:lstStyle>
          <a:p>
            <a:r>
              <a:rPr lang="en-US"/>
              <a:t>Joyful server-side full stack web development with Spring ViewComponent and htmx                  tschuehly.de - @tschuehly</a:t>
            </a:r>
          </a:p>
        </p:txBody>
      </p:sp>
      <p:sp>
        <p:nvSpPr>
          <p:cNvPr id="28" name="Foliennummernplatzhalter 27">
            <a:extLst>
              <a:ext uri="{FF2B5EF4-FFF2-40B4-BE49-F238E27FC236}">
                <a16:creationId xmlns:a16="http://schemas.microsoft.com/office/drawing/2014/main" id="{C3117E24-BC0A-F3FC-8756-A6F4826B5EE1}"/>
              </a:ext>
            </a:extLst>
          </p:cNvPr>
          <p:cNvSpPr>
            <a:spLocks noGrp="1"/>
          </p:cNvSpPr>
          <p:nvPr>
            <p:ph type="sldNum" sz="quarter" idx="4"/>
          </p:nvPr>
        </p:nvSpPr>
        <p:spPr>
          <a:xfrm>
            <a:off x="11331467" y="6356350"/>
            <a:ext cx="534714" cy="365125"/>
          </a:xfrm>
          <a:prstGeom prst="rect">
            <a:avLst/>
          </a:prstGeom>
        </p:spPr>
        <p:txBody>
          <a:bodyPr vert="horz" lIns="91440" tIns="45720" rIns="91440" bIns="45720" rtlCol="0" anchor="ctr"/>
          <a:lstStyle>
            <a:lvl1pPr algn="r">
              <a:defRPr lang="de-DE" sz="1200" kern="1200" smtClean="0">
                <a:solidFill>
                  <a:schemeClr val="accent2"/>
                </a:solidFill>
                <a:latin typeface="+mj-lt"/>
                <a:ea typeface="+mj-ea"/>
                <a:cs typeface="+mj-cs"/>
              </a:defRPr>
            </a:lvl1pPr>
          </a:lstStyle>
          <a:p>
            <a:fld id="{97A5B68A-A344-4C13-969F-10C364E65867}" type="slidenum">
              <a:rPr lang="de-DE" smtClean="0"/>
              <a:pPr/>
              <a:t>‹Nr.›</a:t>
            </a:fld>
            <a:endParaRPr lang="de-DE"/>
          </a:p>
        </p:txBody>
      </p:sp>
    </p:spTree>
    <p:extLst>
      <p:ext uri="{BB962C8B-B14F-4D97-AF65-F5344CB8AC3E}">
        <p14:creationId xmlns:p14="http://schemas.microsoft.com/office/powerpoint/2010/main" val="2824843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6" r:id="rId4"/>
    <p:sldLayoutId id="2147483655" r:id="rId5"/>
    <p:sldLayoutId id="2147483664" r:id="rId6"/>
    <p:sldLayoutId id="2147483663" r:id="rId7"/>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77800" indent="-1778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355600" indent="-1778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541338" indent="-185738"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719138" indent="-1778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896938" indent="-1778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21" userDrawn="1">
          <p15:clr>
            <a:srgbClr val="F26B43"/>
          </p15:clr>
        </p15:guide>
        <p15:guide id="3" pos="7469" userDrawn="1">
          <p15:clr>
            <a:srgbClr val="F26B43"/>
          </p15:clr>
        </p15:guide>
        <p15:guide id="5" orient="horz" pos="3657" userDrawn="1">
          <p15:clr>
            <a:srgbClr val="F26B43"/>
          </p15:clr>
        </p15:guide>
        <p15:guide id="7" orient="horz" pos="75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1.xml"/><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hyperlink" Target="https://fullstack.tschuehly.de/" TargetMode="External"/><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4.xml"/><Relationship Id="rId1" Type="http://schemas.openxmlformats.org/officeDocument/2006/relationships/slideLayout" Target="../slideLayouts/slideLayout5.xml"/><Relationship Id="rId4" Type="http://schemas.openxmlformats.org/officeDocument/2006/relationships/hyperlink" Target="https://github.com/tschuehly/supabase-security-spring-boot-starter"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2022.stateofjs.com/"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macwright.com/2020/05/10/spa-fatiguehtml"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oughtworks.com/content/dam/thoughtworks/documents/radar/2022/10/tr_technology_radar_vol_27_en.pdf"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w3.org/People/Frystyk/thesis/WWW.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hyperlink" Target="https://www.tschuehly.d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github.com/tschuehly/supabase-security-spring-boot-starter" TargetMode="External"/><Relationship Id="rId4" Type="http://schemas.openxmlformats.org/officeDocument/2006/relationships/hyperlink" Target="https://github.com/tschuehly/spring-view-componen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sv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hyperlink" Target="https://github.com/tschuehly/spring-view-componen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0.png"/><Relationship Id="rId4"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8.png"/><Relationship Id="rId4"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hyperlink" Target="https://www.youtube.com/@ContinuousDelivery"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s://www.davefarley.net/" TargetMode="External"/><Relationship Id="rId5" Type="http://schemas.openxmlformats.org/officeDocument/2006/relationships/image" Target="../media/image9.png"/><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8.png"/><Relationship Id="rId4"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2.png"/><Relationship Id="rId4"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8.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89AC90-C285-8148-987B-5F47928BF0FF}"/>
              </a:ext>
            </a:extLst>
          </p:cNvPr>
          <p:cNvSpPr txBox="1">
            <a:spLocks/>
          </p:cNvSpPr>
          <p:nvPr/>
        </p:nvSpPr>
        <p:spPr>
          <a:xfrm>
            <a:off x="2555485" y="5163484"/>
            <a:ext cx="2691429" cy="642004"/>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800" b="0" kern="1200">
                <a:solidFill>
                  <a:schemeClr val="accent1"/>
                </a:solidFill>
                <a:latin typeface="+mj-lt"/>
                <a:ea typeface="+mj-ea"/>
                <a:cs typeface="+mj-cs"/>
              </a:defRPr>
            </a:lvl1pPr>
          </a:lstStyle>
          <a:p>
            <a:endParaRPr lang="en-US"/>
          </a:p>
        </p:txBody>
      </p:sp>
      <p:sp>
        <p:nvSpPr>
          <p:cNvPr id="7" name="Titel 1">
            <a:extLst>
              <a:ext uri="{FF2B5EF4-FFF2-40B4-BE49-F238E27FC236}">
                <a16:creationId xmlns:a16="http://schemas.microsoft.com/office/drawing/2014/main" id="{746D4196-00EB-6840-A39A-5FDC895D67FE}"/>
              </a:ext>
            </a:extLst>
          </p:cNvPr>
          <p:cNvSpPr>
            <a:spLocks noGrp="1"/>
          </p:cNvSpPr>
          <p:nvPr>
            <p:ph type="ctrTitle"/>
          </p:nvPr>
        </p:nvSpPr>
        <p:spPr>
          <a:xfrm>
            <a:off x="792000" y="2884602"/>
            <a:ext cx="9876000" cy="1820561"/>
          </a:xfrm>
        </p:spPr>
        <p:txBody>
          <a:bodyPr>
            <a:normAutofit/>
          </a:bodyPr>
          <a:lstStyle/>
          <a:p>
            <a:r>
              <a:rPr lang="en-US"/>
              <a:t>Joyful server-side full stack web development with Spring </a:t>
            </a:r>
            <a:r>
              <a:rPr lang="en-US" err="1"/>
              <a:t>ViewComponent</a:t>
            </a:r>
            <a:endParaRPr lang="de-DE"/>
          </a:p>
        </p:txBody>
      </p:sp>
      <p:sp>
        <p:nvSpPr>
          <p:cNvPr id="8" name="Untertitel 2">
            <a:extLst>
              <a:ext uri="{FF2B5EF4-FFF2-40B4-BE49-F238E27FC236}">
                <a16:creationId xmlns:a16="http://schemas.microsoft.com/office/drawing/2014/main" id="{217AA535-D550-2A4A-B283-9982125C8BC6}"/>
              </a:ext>
            </a:extLst>
          </p:cNvPr>
          <p:cNvSpPr>
            <a:spLocks noGrp="1"/>
          </p:cNvSpPr>
          <p:nvPr>
            <p:ph type="subTitle" idx="1"/>
          </p:nvPr>
        </p:nvSpPr>
        <p:spPr>
          <a:xfrm>
            <a:off x="792000" y="4705164"/>
            <a:ext cx="9876000" cy="1100323"/>
          </a:xfrm>
        </p:spPr>
        <p:txBody>
          <a:bodyPr/>
          <a:lstStyle/>
          <a:p>
            <a:r>
              <a:rPr lang="de-DE"/>
              <a:t>9th August 2023</a:t>
            </a:r>
          </a:p>
        </p:txBody>
      </p:sp>
      <p:sp>
        <p:nvSpPr>
          <p:cNvPr id="13" name="Textplatzhalter 12">
            <a:extLst>
              <a:ext uri="{FF2B5EF4-FFF2-40B4-BE49-F238E27FC236}">
                <a16:creationId xmlns:a16="http://schemas.microsoft.com/office/drawing/2014/main" id="{D897AAF8-9DDC-434E-ACFC-B4662D365912}"/>
              </a:ext>
            </a:extLst>
          </p:cNvPr>
          <p:cNvSpPr>
            <a:spLocks noGrp="1"/>
          </p:cNvSpPr>
          <p:nvPr>
            <p:ph type="body" sz="quarter" idx="14"/>
          </p:nvPr>
        </p:nvSpPr>
        <p:spPr>
          <a:xfrm>
            <a:off x="792000" y="2448330"/>
            <a:ext cx="9876000" cy="254000"/>
          </a:xfrm>
        </p:spPr>
        <p:txBody>
          <a:bodyPr/>
          <a:lstStyle/>
          <a:p>
            <a:r>
              <a:rPr lang="de-DE"/>
              <a:t>Thomas Schuehly</a:t>
            </a:r>
          </a:p>
        </p:txBody>
      </p:sp>
    </p:spTree>
    <p:extLst>
      <p:ext uri="{BB962C8B-B14F-4D97-AF65-F5344CB8AC3E}">
        <p14:creationId xmlns:p14="http://schemas.microsoft.com/office/powerpoint/2010/main" val="111003530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D9FF3B2-DB71-408B-C73D-ED8CA7D8E88A}"/>
              </a:ext>
            </a:extLst>
          </p:cNvPr>
          <p:cNvSpPr txBox="1"/>
          <p:nvPr/>
        </p:nvSpPr>
        <p:spPr>
          <a:xfrm>
            <a:off x="2744239" y="2151727"/>
            <a:ext cx="6703521" cy="2554545"/>
          </a:xfrm>
          <a:prstGeom prst="rect">
            <a:avLst/>
          </a:prstGeom>
          <a:noFill/>
        </p:spPr>
        <p:txBody>
          <a:bodyPr wrap="square">
            <a:spAutoFit/>
          </a:bodyPr>
          <a:lstStyle/>
          <a:p>
            <a:r>
              <a:rPr lang="en-US" sz="2800">
                <a:effectLst/>
                <a:latin typeface="+mj-lt"/>
                <a:ea typeface="Calibri" panose="020F0502020204030204" pitchFamily="34" charset="0"/>
                <a:cs typeface="Times New Roman" panose="02020603050405020304" pitchFamily="18" charset="0"/>
              </a:rPr>
              <a:t>“In other disciplines, Engineering is simply the stuff that works. It is practical, pragmatic and more, not less, efficient.”</a:t>
            </a:r>
          </a:p>
          <a:p>
            <a:endParaRPr lang="en-US" sz="2800">
              <a:solidFill>
                <a:schemeClr val="tx2"/>
              </a:solidFill>
              <a:effectLst/>
              <a:latin typeface="+mj-lt"/>
              <a:ea typeface="Calibri" panose="020F0502020204030204" pitchFamily="34" charset="0"/>
              <a:cs typeface="Times New Roman" panose="02020603050405020304" pitchFamily="18" charset="0"/>
            </a:endParaRPr>
          </a:p>
          <a:p>
            <a:r>
              <a:rPr lang="en-US" sz="2400">
                <a:solidFill>
                  <a:schemeClr val="tx2"/>
                </a:solidFill>
                <a:effectLst/>
                <a:latin typeface="+mj-lt"/>
                <a:ea typeface="Calibri" panose="020F0502020204030204" pitchFamily="34" charset="0"/>
                <a:cs typeface="Times New Roman" panose="02020603050405020304" pitchFamily="18" charset="0"/>
              </a:rPr>
              <a:t>Dave Farley</a:t>
            </a:r>
          </a:p>
          <a:p>
            <a:r>
              <a:rPr lang="en-GB" sz="2000" i="1">
                <a:latin typeface="+mj-lt"/>
              </a:rPr>
              <a:t>What is Modern Software Engineering?</a:t>
            </a:r>
            <a:endParaRPr lang="de-DE" sz="2000" i="1">
              <a:latin typeface="+mj-lt"/>
            </a:endParaRPr>
          </a:p>
        </p:txBody>
      </p:sp>
      <p:sp>
        <p:nvSpPr>
          <p:cNvPr id="5" name="Datumsplatzhalter 4">
            <a:extLst>
              <a:ext uri="{FF2B5EF4-FFF2-40B4-BE49-F238E27FC236}">
                <a16:creationId xmlns:a16="http://schemas.microsoft.com/office/drawing/2014/main" id="{D5934841-F001-4024-089F-13C19B7CBB95}"/>
              </a:ext>
            </a:extLst>
          </p:cNvPr>
          <p:cNvSpPr>
            <a:spLocks noGrp="1"/>
          </p:cNvSpPr>
          <p:nvPr>
            <p:ph type="dt" sz="half" idx="11"/>
          </p:nvPr>
        </p:nvSpPr>
        <p:spPr>
          <a:xfrm>
            <a:off x="190800" y="6356350"/>
            <a:ext cx="1141200" cy="365125"/>
          </a:xfrm>
        </p:spPr>
        <p:txBody>
          <a:bodyPr/>
          <a:lstStyle/>
          <a:p>
            <a:r>
              <a:rPr lang="de-DE"/>
              <a:t>2023-08-09</a:t>
            </a:r>
          </a:p>
        </p:txBody>
      </p:sp>
      <p:sp>
        <p:nvSpPr>
          <p:cNvPr id="6" name="Fußzeilenplatzhalter 5">
            <a:extLst>
              <a:ext uri="{FF2B5EF4-FFF2-40B4-BE49-F238E27FC236}">
                <a16:creationId xmlns:a16="http://schemas.microsoft.com/office/drawing/2014/main" id="{D2DBFF98-E20D-8716-A478-9B41F4C28CED}"/>
              </a:ext>
            </a:extLst>
          </p:cNvPr>
          <p:cNvSpPr>
            <a:spLocks noGrp="1"/>
          </p:cNvSpPr>
          <p:nvPr>
            <p:ph type="ftr" sz="quarter" idx="12"/>
          </p:nvPr>
        </p:nvSpPr>
        <p:spPr>
          <a:xfrm>
            <a:off x="1332000" y="6356350"/>
            <a:ext cx="9818162" cy="365125"/>
          </a:xfrm>
        </p:spPr>
        <p:txBody>
          <a:bodyPr/>
          <a:lstStyle/>
          <a:p>
            <a:r>
              <a:rPr lang="en-US"/>
              <a:t>Joyful server-side full stack web development with Spring ViewComponent and htmx	                 </a:t>
            </a:r>
            <a:r>
              <a:rPr lang="de-DE"/>
              <a:t>tschuehly.de - @tschuehly</a:t>
            </a:r>
          </a:p>
        </p:txBody>
      </p:sp>
      <p:sp>
        <p:nvSpPr>
          <p:cNvPr id="7" name="Foliennummernplatzhalter 6">
            <a:extLst>
              <a:ext uri="{FF2B5EF4-FFF2-40B4-BE49-F238E27FC236}">
                <a16:creationId xmlns:a16="http://schemas.microsoft.com/office/drawing/2014/main" id="{AA125C98-5956-2C7F-1444-4D19D32CCDA7}"/>
              </a:ext>
            </a:extLst>
          </p:cNvPr>
          <p:cNvSpPr>
            <a:spLocks noGrp="1"/>
          </p:cNvSpPr>
          <p:nvPr>
            <p:ph type="sldNum" sz="quarter" idx="13"/>
          </p:nvPr>
        </p:nvSpPr>
        <p:spPr>
          <a:xfrm>
            <a:off x="11331467" y="6356350"/>
            <a:ext cx="534714" cy="365125"/>
          </a:xfrm>
        </p:spPr>
        <p:txBody>
          <a:bodyPr/>
          <a:lstStyle/>
          <a:p>
            <a:fld id="{97A5B68A-A344-4C13-969F-10C364E65867}" type="slidenum">
              <a:rPr lang="de-DE" smtClean="0"/>
              <a:pPr/>
              <a:t>10</a:t>
            </a:fld>
            <a:endParaRPr lang="de-DE"/>
          </a:p>
        </p:txBody>
      </p:sp>
    </p:spTree>
    <p:extLst>
      <p:ext uri="{BB962C8B-B14F-4D97-AF65-F5344CB8AC3E}">
        <p14:creationId xmlns:p14="http://schemas.microsoft.com/office/powerpoint/2010/main" val="7158498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0D04545F-DF07-1C4C-3514-EA26DAE53102}"/>
              </a:ext>
            </a:extLst>
          </p:cNvPr>
          <p:cNvSpPr>
            <a:spLocks noGrp="1"/>
          </p:cNvSpPr>
          <p:nvPr>
            <p:ph type="dt" sz="half" idx="14"/>
          </p:nvPr>
        </p:nvSpPr>
        <p:spPr/>
        <p:txBody>
          <a:bodyPr/>
          <a:lstStyle/>
          <a:p>
            <a:r>
              <a:rPr lang="de-DE"/>
              <a:t>2023-08-09</a:t>
            </a:r>
          </a:p>
        </p:txBody>
      </p:sp>
      <p:sp>
        <p:nvSpPr>
          <p:cNvPr id="6" name="Fußzeilenplatzhalter 5">
            <a:extLst>
              <a:ext uri="{FF2B5EF4-FFF2-40B4-BE49-F238E27FC236}">
                <a16:creationId xmlns:a16="http://schemas.microsoft.com/office/drawing/2014/main" id="{6F3B0C54-A070-BB72-567A-74C97CB145D8}"/>
              </a:ext>
            </a:extLst>
          </p:cNvPr>
          <p:cNvSpPr>
            <a:spLocks noGrp="1"/>
          </p:cNvSpPr>
          <p:nvPr>
            <p:ph type="ftr" sz="quarter" idx="15"/>
          </p:nvPr>
        </p:nvSpPr>
        <p:spPr/>
        <p:txBody>
          <a:bodyPr/>
          <a:lstStyle/>
          <a:p>
            <a:r>
              <a:rPr lang="en-US"/>
              <a:t>Joyful server-side full stack web development with Spring ViewComponent and htmx                  tschuehly.de - @tschuehly</a:t>
            </a:r>
          </a:p>
        </p:txBody>
      </p:sp>
      <p:sp>
        <p:nvSpPr>
          <p:cNvPr id="7" name="Foliennummernplatzhalter 6">
            <a:extLst>
              <a:ext uri="{FF2B5EF4-FFF2-40B4-BE49-F238E27FC236}">
                <a16:creationId xmlns:a16="http://schemas.microsoft.com/office/drawing/2014/main" id="{36205CD9-FA6E-9AD6-2DA2-51C46A37D2DC}"/>
              </a:ext>
            </a:extLst>
          </p:cNvPr>
          <p:cNvSpPr>
            <a:spLocks noGrp="1"/>
          </p:cNvSpPr>
          <p:nvPr>
            <p:ph type="sldNum" sz="quarter" idx="16"/>
          </p:nvPr>
        </p:nvSpPr>
        <p:spPr/>
        <p:txBody>
          <a:bodyPr/>
          <a:lstStyle/>
          <a:p>
            <a:fld id="{97A5B68A-A344-4C13-969F-10C364E65867}" type="slidenum">
              <a:rPr lang="de-DE" smtClean="0"/>
              <a:pPr/>
              <a:t>100</a:t>
            </a:fld>
            <a:endParaRPr lang="de-DE"/>
          </a:p>
        </p:txBody>
      </p:sp>
      <p:pic>
        <p:nvPicPr>
          <p:cNvPr id="16" name="Grafik 15">
            <a:extLst>
              <a:ext uri="{FF2B5EF4-FFF2-40B4-BE49-F238E27FC236}">
                <a16:creationId xmlns:a16="http://schemas.microsoft.com/office/drawing/2014/main" id="{DE8C43A9-33E0-CC6D-E041-E8CFE229991C}"/>
              </a:ext>
            </a:extLst>
          </p:cNvPr>
          <p:cNvPicPr>
            <a:picLocks noChangeAspect="1"/>
          </p:cNvPicPr>
          <p:nvPr/>
        </p:nvPicPr>
        <p:blipFill>
          <a:blip r:embed="rId3"/>
          <a:stretch>
            <a:fillRect/>
          </a:stretch>
        </p:blipFill>
        <p:spPr>
          <a:xfrm>
            <a:off x="6452029" y="1297629"/>
            <a:ext cx="5484846" cy="4039142"/>
          </a:xfrm>
          <a:prstGeom prst="rect">
            <a:avLst/>
          </a:prstGeom>
        </p:spPr>
      </p:pic>
      <p:pic>
        <p:nvPicPr>
          <p:cNvPr id="18" name="Grafik 17">
            <a:extLst>
              <a:ext uri="{FF2B5EF4-FFF2-40B4-BE49-F238E27FC236}">
                <a16:creationId xmlns:a16="http://schemas.microsoft.com/office/drawing/2014/main" id="{C7D453A7-062D-0BA3-D794-4F1D76382A72}"/>
              </a:ext>
            </a:extLst>
          </p:cNvPr>
          <p:cNvPicPr>
            <a:picLocks noChangeAspect="1"/>
          </p:cNvPicPr>
          <p:nvPr/>
        </p:nvPicPr>
        <p:blipFill>
          <a:blip r:embed="rId4"/>
          <a:stretch>
            <a:fillRect/>
          </a:stretch>
        </p:blipFill>
        <p:spPr>
          <a:xfrm>
            <a:off x="83128" y="1312566"/>
            <a:ext cx="6368901" cy="4003792"/>
          </a:xfrm>
          <a:prstGeom prst="rect">
            <a:avLst/>
          </a:prstGeom>
        </p:spPr>
      </p:pic>
    </p:spTree>
    <p:extLst>
      <p:ext uri="{BB962C8B-B14F-4D97-AF65-F5344CB8AC3E}">
        <p14:creationId xmlns:p14="http://schemas.microsoft.com/office/powerpoint/2010/main" val="40826858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0D04545F-DF07-1C4C-3514-EA26DAE53102}"/>
              </a:ext>
            </a:extLst>
          </p:cNvPr>
          <p:cNvSpPr>
            <a:spLocks noGrp="1"/>
          </p:cNvSpPr>
          <p:nvPr>
            <p:ph type="dt" sz="half" idx="14"/>
          </p:nvPr>
        </p:nvSpPr>
        <p:spPr/>
        <p:txBody>
          <a:bodyPr/>
          <a:lstStyle/>
          <a:p>
            <a:r>
              <a:rPr lang="de-DE"/>
              <a:t>2023-08-09</a:t>
            </a:r>
          </a:p>
        </p:txBody>
      </p:sp>
      <p:sp>
        <p:nvSpPr>
          <p:cNvPr id="7" name="Foliennummernplatzhalter 6">
            <a:extLst>
              <a:ext uri="{FF2B5EF4-FFF2-40B4-BE49-F238E27FC236}">
                <a16:creationId xmlns:a16="http://schemas.microsoft.com/office/drawing/2014/main" id="{36205CD9-FA6E-9AD6-2DA2-51C46A37D2DC}"/>
              </a:ext>
            </a:extLst>
          </p:cNvPr>
          <p:cNvSpPr>
            <a:spLocks noGrp="1"/>
          </p:cNvSpPr>
          <p:nvPr>
            <p:ph type="sldNum" sz="quarter" idx="16"/>
          </p:nvPr>
        </p:nvSpPr>
        <p:spPr/>
        <p:txBody>
          <a:bodyPr/>
          <a:lstStyle/>
          <a:p>
            <a:fld id="{97A5B68A-A344-4C13-969F-10C364E65867}" type="slidenum">
              <a:rPr lang="de-DE" smtClean="0"/>
              <a:pPr/>
              <a:t>101</a:t>
            </a:fld>
            <a:endParaRPr lang="de-DE"/>
          </a:p>
        </p:txBody>
      </p:sp>
      <p:pic>
        <p:nvPicPr>
          <p:cNvPr id="12" name="Grafik 11">
            <a:extLst>
              <a:ext uri="{FF2B5EF4-FFF2-40B4-BE49-F238E27FC236}">
                <a16:creationId xmlns:a16="http://schemas.microsoft.com/office/drawing/2014/main" id="{A6E225B9-F062-8CEF-0CC0-2C78F3748352}"/>
              </a:ext>
            </a:extLst>
          </p:cNvPr>
          <p:cNvPicPr>
            <a:picLocks noChangeAspect="1"/>
          </p:cNvPicPr>
          <p:nvPr/>
        </p:nvPicPr>
        <p:blipFill>
          <a:blip r:embed="rId3"/>
          <a:stretch>
            <a:fillRect/>
          </a:stretch>
        </p:blipFill>
        <p:spPr>
          <a:xfrm>
            <a:off x="0" y="0"/>
            <a:ext cx="5993476" cy="3767783"/>
          </a:xfrm>
          <a:prstGeom prst="rect">
            <a:avLst/>
          </a:prstGeom>
        </p:spPr>
      </p:pic>
      <p:pic>
        <p:nvPicPr>
          <p:cNvPr id="17" name="Grafik 16">
            <a:extLst>
              <a:ext uri="{FF2B5EF4-FFF2-40B4-BE49-F238E27FC236}">
                <a16:creationId xmlns:a16="http://schemas.microsoft.com/office/drawing/2014/main" id="{068B9B08-38EF-0D88-567F-2DB473AFD214}"/>
              </a:ext>
            </a:extLst>
          </p:cNvPr>
          <p:cNvPicPr>
            <a:picLocks noChangeAspect="1"/>
          </p:cNvPicPr>
          <p:nvPr/>
        </p:nvPicPr>
        <p:blipFill>
          <a:blip r:embed="rId4"/>
          <a:stretch>
            <a:fillRect/>
          </a:stretch>
        </p:blipFill>
        <p:spPr>
          <a:xfrm>
            <a:off x="4081549" y="2936955"/>
            <a:ext cx="8110451" cy="3921045"/>
          </a:xfrm>
          <a:prstGeom prst="rect">
            <a:avLst/>
          </a:prstGeom>
        </p:spPr>
      </p:pic>
      <p:sp>
        <p:nvSpPr>
          <p:cNvPr id="2" name="Fußzeilenplatzhalter 1">
            <a:extLst>
              <a:ext uri="{FF2B5EF4-FFF2-40B4-BE49-F238E27FC236}">
                <a16:creationId xmlns:a16="http://schemas.microsoft.com/office/drawing/2014/main" id="{AD08D858-1371-26E0-A7B3-54263E73D137}"/>
              </a:ext>
            </a:extLst>
          </p:cNvPr>
          <p:cNvSpPr>
            <a:spLocks noGrp="1"/>
          </p:cNvSpPr>
          <p:nvPr>
            <p:ph type="ftr" sz="quarter" idx="15"/>
          </p:nvPr>
        </p:nvSpPr>
        <p:spPr/>
        <p:txBody>
          <a:bodyPr/>
          <a:lstStyle/>
          <a:p>
            <a:r>
              <a:rPr lang="en-US"/>
              <a:t>Joyful server-side full stack web development with Spring ViewComponent and htmx                  tschuehly.de - @tschuehly</a:t>
            </a:r>
          </a:p>
        </p:txBody>
      </p:sp>
    </p:spTree>
    <p:extLst>
      <p:ext uri="{BB962C8B-B14F-4D97-AF65-F5344CB8AC3E}">
        <p14:creationId xmlns:p14="http://schemas.microsoft.com/office/powerpoint/2010/main" val="25904822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2332F791-8073-BAB4-463B-4DA16DC16FBA}"/>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45BBBF73-5D7B-5EF8-B28E-E1945DF128C3}"/>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p>
        </p:txBody>
      </p:sp>
      <p:sp>
        <p:nvSpPr>
          <p:cNvPr id="7" name="Foliennummernplatzhalter 6">
            <a:extLst>
              <a:ext uri="{FF2B5EF4-FFF2-40B4-BE49-F238E27FC236}">
                <a16:creationId xmlns:a16="http://schemas.microsoft.com/office/drawing/2014/main" id="{0477D480-F55B-84E8-1E85-2D4F5EE016E8}"/>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102</a:t>
            </a:fld>
            <a:endParaRPr lang="de-DE"/>
          </a:p>
        </p:txBody>
      </p:sp>
      <p:pic>
        <p:nvPicPr>
          <p:cNvPr id="14" name="Grafik 13">
            <a:extLst>
              <a:ext uri="{FF2B5EF4-FFF2-40B4-BE49-F238E27FC236}">
                <a16:creationId xmlns:a16="http://schemas.microsoft.com/office/drawing/2014/main" id="{5D09909D-D718-500E-876B-39B4F101CAA5}"/>
              </a:ext>
            </a:extLst>
          </p:cNvPr>
          <p:cNvPicPr>
            <a:picLocks noChangeAspect="1"/>
          </p:cNvPicPr>
          <p:nvPr/>
        </p:nvPicPr>
        <p:blipFill>
          <a:blip r:embed="rId3"/>
          <a:stretch>
            <a:fillRect/>
          </a:stretch>
        </p:blipFill>
        <p:spPr>
          <a:xfrm>
            <a:off x="5892951" y="1855470"/>
            <a:ext cx="6294120" cy="3147060"/>
          </a:xfrm>
          <a:prstGeom prst="rect">
            <a:avLst/>
          </a:prstGeom>
        </p:spPr>
      </p:pic>
      <p:pic>
        <p:nvPicPr>
          <p:cNvPr id="16" name="Grafik 15">
            <a:extLst>
              <a:ext uri="{FF2B5EF4-FFF2-40B4-BE49-F238E27FC236}">
                <a16:creationId xmlns:a16="http://schemas.microsoft.com/office/drawing/2014/main" id="{C2137290-7041-A50D-BB87-1E709E6B36B0}"/>
              </a:ext>
            </a:extLst>
          </p:cNvPr>
          <p:cNvPicPr>
            <a:picLocks noChangeAspect="1"/>
          </p:cNvPicPr>
          <p:nvPr/>
        </p:nvPicPr>
        <p:blipFill>
          <a:blip r:embed="rId4"/>
          <a:stretch>
            <a:fillRect/>
          </a:stretch>
        </p:blipFill>
        <p:spPr>
          <a:xfrm>
            <a:off x="113001" y="741593"/>
            <a:ext cx="5779950" cy="5374813"/>
          </a:xfrm>
          <a:prstGeom prst="rect">
            <a:avLst/>
          </a:prstGeom>
        </p:spPr>
      </p:pic>
      <p:sp>
        <p:nvSpPr>
          <p:cNvPr id="21" name="Freihandform: Form 20">
            <a:extLst>
              <a:ext uri="{FF2B5EF4-FFF2-40B4-BE49-F238E27FC236}">
                <a16:creationId xmlns:a16="http://schemas.microsoft.com/office/drawing/2014/main" id="{74BF1D53-0F2B-511B-0116-F4F23827A82D}"/>
              </a:ext>
            </a:extLst>
          </p:cNvPr>
          <p:cNvSpPr/>
          <p:nvPr/>
        </p:nvSpPr>
        <p:spPr>
          <a:xfrm>
            <a:off x="-1" y="0"/>
            <a:ext cx="12192000" cy="6916189"/>
          </a:xfrm>
          <a:custGeom>
            <a:avLst/>
            <a:gdLst>
              <a:gd name="connsiteX0" fmla="*/ 5892952 w 12192000"/>
              <a:gd name="connsiteY0" fmla="*/ 3398779 h 6916189"/>
              <a:gd name="connsiteX1" fmla="*/ 5892952 w 12192000"/>
              <a:gd name="connsiteY1" fmla="*/ 3943002 h 6916189"/>
              <a:gd name="connsiteX2" fmla="*/ 11515732 w 12192000"/>
              <a:gd name="connsiteY2" fmla="*/ 3943002 h 6916189"/>
              <a:gd name="connsiteX3" fmla="*/ 11515732 w 12192000"/>
              <a:gd name="connsiteY3" fmla="*/ 3398779 h 6916189"/>
              <a:gd name="connsiteX4" fmla="*/ 113001 w 12192000"/>
              <a:gd name="connsiteY4" fmla="*/ 1137154 h 6916189"/>
              <a:gd name="connsiteX5" fmla="*/ 113001 w 12192000"/>
              <a:gd name="connsiteY5" fmla="*/ 3158836 h 6916189"/>
              <a:gd name="connsiteX6" fmla="*/ 5888022 w 12192000"/>
              <a:gd name="connsiteY6" fmla="*/ 3158836 h 6916189"/>
              <a:gd name="connsiteX7" fmla="*/ 5888022 w 12192000"/>
              <a:gd name="connsiteY7" fmla="*/ 1137154 h 6916189"/>
              <a:gd name="connsiteX8" fmla="*/ 0 w 12192000"/>
              <a:gd name="connsiteY8" fmla="*/ 0 h 6916189"/>
              <a:gd name="connsiteX9" fmla="*/ 12192000 w 12192000"/>
              <a:gd name="connsiteY9" fmla="*/ 0 h 6916189"/>
              <a:gd name="connsiteX10" fmla="*/ 12192000 w 12192000"/>
              <a:gd name="connsiteY10" fmla="*/ 6916189 h 6916189"/>
              <a:gd name="connsiteX11" fmla="*/ 0 w 12192000"/>
              <a:gd name="connsiteY11" fmla="*/ 6916189 h 691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16189">
                <a:moveTo>
                  <a:pt x="5892952" y="3398779"/>
                </a:moveTo>
                <a:lnTo>
                  <a:pt x="5892952" y="3943002"/>
                </a:lnTo>
                <a:lnTo>
                  <a:pt x="11515732" y="3943002"/>
                </a:lnTo>
                <a:lnTo>
                  <a:pt x="11515732" y="3398779"/>
                </a:lnTo>
                <a:close/>
                <a:moveTo>
                  <a:pt x="113001" y="1137154"/>
                </a:moveTo>
                <a:lnTo>
                  <a:pt x="113001" y="3158836"/>
                </a:lnTo>
                <a:lnTo>
                  <a:pt x="5888022" y="3158836"/>
                </a:lnTo>
                <a:lnTo>
                  <a:pt x="5888022" y="1137154"/>
                </a:lnTo>
                <a:close/>
                <a:moveTo>
                  <a:pt x="0" y="0"/>
                </a:moveTo>
                <a:lnTo>
                  <a:pt x="12192000" y="0"/>
                </a:lnTo>
                <a:lnTo>
                  <a:pt x="12192000" y="6916189"/>
                </a:lnTo>
                <a:lnTo>
                  <a:pt x="0" y="6916189"/>
                </a:lnTo>
                <a:close/>
              </a:path>
            </a:pathLst>
          </a:custGeom>
          <a:solidFill>
            <a:srgbClr val="7E9098">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1932711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2332F791-8073-BAB4-463B-4DA16DC16FBA}"/>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45BBBF73-5D7B-5EF8-B28E-E1945DF128C3}"/>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p>
        </p:txBody>
      </p:sp>
      <p:sp>
        <p:nvSpPr>
          <p:cNvPr id="7" name="Foliennummernplatzhalter 6">
            <a:extLst>
              <a:ext uri="{FF2B5EF4-FFF2-40B4-BE49-F238E27FC236}">
                <a16:creationId xmlns:a16="http://schemas.microsoft.com/office/drawing/2014/main" id="{0477D480-F55B-84E8-1E85-2D4F5EE016E8}"/>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103</a:t>
            </a:fld>
            <a:endParaRPr lang="de-DE"/>
          </a:p>
        </p:txBody>
      </p:sp>
      <p:pic>
        <p:nvPicPr>
          <p:cNvPr id="14" name="Grafik 13">
            <a:extLst>
              <a:ext uri="{FF2B5EF4-FFF2-40B4-BE49-F238E27FC236}">
                <a16:creationId xmlns:a16="http://schemas.microsoft.com/office/drawing/2014/main" id="{5D09909D-D718-500E-876B-39B4F101CAA5}"/>
              </a:ext>
            </a:extLst>
          </p:cNvPr>
          <p:cNvPicPr>
            <a:picLocks noChangeAspect="1"/>
          </p:cNvPicPr>
          <p:nvPr/>
        </p:nvPicPr>
        <p:blipFill>
          <a:blip r:embed="rId3"/>
          <a:stretch>
            <a:fillRect/>
          </a:stretch>
        </p:blipFill>
        <p:spPr>
          <a:xfrm>
            <a:off x="5892951" y="1855470"/>
            <a:ext cx="6294120" cy="3147060"/>
          </a:xfrm>
          <a:prstGeom prst="rect">
            <a:avLst/>
          </a:prstGeom>
        </p:spPr>
      </p:pic>
      <p:pic>
        <p:nvPicPr>
          <p:cNvPr id="16" name="Grafik 15">
            <a:extLst>
              <a:ext uri="{FF2B5EF4-FFF2-40B4-BE49-F238E27FC236}">
                <a16:creationId xmlns:a16="http://schemas.microsoft.com/office/drawing/2014/main" id="{C2137290-7041-A50D-BB87-1E709E6B36B0}"/>
              </a:ext>
            </a:extLst>
          </p:cNvPr>
          <p:cNvPicPr>
            <a:picLocks noChangeAspect="1"/>
          </p:cNvPicPr>
          <p:nvPr/>
        </p:nvPicPr>
        <p:blipFill>
          <a:blip r:embed="rId4"/>
          <a:stretch>
            <a:fillRect/>
          </a:stretch>
        </p:blipFill>
        <p:spPr>
          <a:xfrm>
            <a:off x="113001" y="741593"/>
            <a:ext cx="5779950" cy="5374813"/>
          </a:xfrm>
          <a:prstGeom prst="rect">
            <a:avLst/>
          </a:prstGeom>
        </p:spPr>
      </p:pic>
      <p:sp>
        <p:nvSpPr>
          <p:cNvPr id="3" name="Freihandform: Form 2">
            <a:extLst>
              <a:ext uri="{FF2B5EF4-FFF2-40B4-BE49-F238E27FC236}">
                <a16:creationId xmlns:a16="http://schemas.microsoft.com/office/drawing/2014/main" id="{430DC8C2-AEAD-C7B2-2388-5793F92AC872}"/>
              </a:ext>
            </a:extLst>
          </p:cNvPr>
          <p:cNvSpPr/>
          <p:nvPr/>
        </p:nvSpPr>
        <p:spPr>
          <a:xfrm>
            <a:off x="0" y="0"/>
            <a:ext cx="12192000" cy="6916189"/>
          </a:xfrm>
          <a:custGeom>
            <a:avLst/>
            <a:gdLst>
              <a:gd name="connsiteX0" fmla="*/ 282634 w 12192000"/>
              <a:gd name="connsiteY0" fmla="*/ 3160307 h 6916189"/>
              <a:gd name="connsiteX1" fmla="*/ 282634 w 12192000"/>
              <a:gd name="connsiteY1" fmla="*/ 4596939 h 6916189"/>
              <a:gd name="connsiteX2" fmla="*/ 5818911 w 12192000"/>
              <a:gd name="connsiteY2" fmla="*/ 4596939 h 6916189"/>
              <a:gd name="connsiteX3" fmla="*/ 5818911 w 12192000"/>
              <a:gd name="connsiteY3" fmla="*/ 3160307 h 6916189"/>
              <a:gd name="connsiteX4" fmla="*/ 5988544 w 12192000"/>
              <a:gd name="connsiteY4" fmla="*/ 2281928 h 6916189"/>
              <a:gd name="connsiteX5" fmla="*/ 5988544 w 12192000"/>
              <a:gd name="connsiteY5" fmla="*/ 3429000 h 6916189"/>
              <a:gd name="connsiteX6" fmla="*/ 10794846 w 12192000"/>
              <a:gd name="connsiteY6" fmla="*/ 3429000 h 6916189"/>
              <a:gd name="connsiteX7" fmla="*/ 10794846 w 12192000"/>
              <a:gd name="connsiteY7" fmla="*/ 2281928 h 6916189"/>
              <a:gd name="connsiteX8" fmla="*/ 0 w 12192000"/>
              <a:gd name="connsiteY8" fmla="*/ 0 h 6916189"/>
              <a:gd name="connsiteX9" fmla="*/ 12192000 w 12192000"/>
              <a:gd name="connsiteY9" fmla="*/ 0 h 6916189"/>
              <a:gd name="connsiteX10" fmla="*/ 12192000 w 12192000"/>
              <a:gd name="connsiteY10" fmla="*/ 6916189 h 6916189"/>
              <a:gd name="connsiteX11" fmla="*/ 0 w 12192000"/>
              <a:gd name="connsiteY11" fmla="*/ 6916189 h 691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16189">
                <a:moveTo>
                  <a:pt x="282634" y="3160307"/>
                </a:moveTo>
                <a:lnTo>
                  <a:pt x="282634" y="4596939"/>
                </a:lnTo>
                <a:lnTo>
                  <a:pt x="5818911" y="4596939"/>
                </a:lnTo>
                <a:lnTo>
                  <a:pt x="5818911" y="3160307"/>
                </a:lnTo>
                <a:close/>
                <a:moveTo>
                  <a:pt x="5988544" y="2281928"/>
                </a:moveTo>
                <a:lnTo>
                  <a:pt x="5988544" y="3429000"/>
                </a:lnTo>
                <a:lnTo>
                  <a:pt x="10794846" y="3429000"/>
                </a:lnTo>
                <a:lnTo>
                  <a:pt x="10794846" y="2281928"/>
                </a:lnTo>
                <a:close/>
                <a:moveTo>
                  <a:pt x="0" y="0"/>
                </a:moveTo>
                <a:lnTo>
                  <a:pt x="12192000" y="0"/>
                </a:lnTo>
                <a:lnTo>
                  <a:pt x="12192000" y="6916189"/>
                </a:lnTo>
                <a:lnTo>
                  <a:pt x="0" y="6916189"/>
                </a:lnTo>
                <a:close/>
              </a:path>
            </a:pathLst>
          </a:custGeom>
          <a:solidFill>
            <a:srgbClr val="7E9098">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7845736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2332F791-8073-BAB4-463B-4DA16DC16FBA}"/>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45BBBF73-5D7B-5EF8-B28E-E1945DF128C3}"/>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p>
        </p:txBody>
      </p:sp>
      <p:sp>
        <p:nvSpPr>
          <p:cNvPr id="7" name="Foliennummernplatzhalter 6">
            <a:extLst>
              <a:ext uri="{FF2B5EF4-FFF2-40B4-BE49-F238E27FC236}">
                <a16:creationId xmlns:a16="http://schemas.microsoft.com/office/drawing/2014/main" id="{0477D480-F55B-84E8-1E85-2D4F5EE016E8}"/>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104</a:t>
            </a:fld>
            <a:endParaRPr lang="de-DE"/>
          </a:p>
        </p:txBody>
      </p:sp>
      <p:pic>
        <p:nvPicPr>
          <p:cNvPr id="14" name="Grafik 13">
            <a:extLst>
              <a:ext uri="{FF2B5EF4-FFF2-40B4-BE49-F238E27FC236}">
                <a16:creationId xmlns:a16="http://schemas.microsoft.com/office/drawing/2014/main" id="{5D09909D-D718-500E-876B-39B4F101CAA5}"/>
              </a:ext>
            </a:extLst>
          </p:cNvPr>
          <p:cNvPicPr>
            <a:picLocks noChangeAspect="1"/>
          </p:cNvPicPr>
          <p:nvPr/>
        </p:nvPicPr>
        <p:blipFill>
          <a:blip r:embed="rId2"/>
          <a:stretch>
            <a:fillRect/>
          </a:stretch>
        </p:blipFill>
        <p:spPr>
          <a:xfrm>
            <a:off x="5892951" y="1855470"/>
            <a:ext cx="6294120" cy="3147060"/>
          </a:xfrm>
          <a:prstGeom prst="rect">
            <a:avLst/>
          </a:prstGeom>
        </p:spPr>
      </p:pic>
      <p:pic>
        <p:nvPicPr>
          <p:cNvPr id="16" name="Grafik 15">
            <a:extLst>
              <a:ext uri="{FF2B5EF4-FFF2-40B4-BE49-F238E27FC236}">
                <a16:creationId xmlns:a16="http://schemas.microsoft.com/office/drawing/2014/main" id="{C2137290-7041-A50D-BB87-1E709E6B36B0}"/>
              </a:ext>
            </a:extLst>
          </p:cNvPr>
          <p:cNvPicPr>
            <a:picLocks noChangeAspect="1"/>
          </p:cNvPicPr>
          <p:nvPr/>
        </p:nvPicPr>
        <p:blipFill>
          <a:blip r:embed="rId3"/>
          <a:stretch>
            <a:fillRect/>
          </a:stretch>
        </p:blipFill>
        <p:spPr>
          <a:xfrm>
            <a:off x="113001" y="741593"/>
            <a:ext cx="5779950" cy="5374813"/>
          </a:xfrm>
          <a:prstGeom prst="rect">
            <a:avLst/>
          </a:prstGeom>
        </p:spPr>
      </p:pic>
      <p:sp>
        <p:nvSpPr>
          <p:cNvPr id="3" name="Freihandform: Form 2">
            <a:extLst>
              <a:ext uri="{FF2B5EF4-FFF2-40B4-BE49-F238E27FC236}">
                <a16:creationId xmlns:a16="http://schemas.microsoft.com/office/drawing/2014/main" id="{5646C8E7-7E67-B814-B33A-FC092AA44644}"/>
              </a:ext>
            </a:extLst>
          </p:cNvPr>
          <p:cNvSpPr/>
          <p:nvPr/>
        </p:nvSpPr>
        <p:spPr>
          <a:xfrm>
            <a:off x="-1" y="0"/>
            <a:ext cx="12192000" cy="6916189"/>
          </a:xfrm>
          <a:custGeom>
            <a:avLst/>
            <a:gdLst>
              <a:gd name="connsiteX0" fmla="*/ 351746 w 12192000"/>
              <a:gd name="connsiteY0" fmla="*/ 4638368 h 6916189"/>
              <a:gd name="connsiteX1" fmla="*/ 351746 w 12192000"/>
              <a:gd name="connsiteY1" fmla="*/ 5910349 h 6916189"/>
              <a:gd name="connsiteX2" fmla="*/ 4771505 w 12192000"/>
              <a:gd name="connsiteY2" fmla="*/ 5910349 h 6916189"/>
              <a:gd name="connsiteX3" fmla="*/ 4771505 w 12192000"/>
              <a:gd name="connsiteY3" fmla="*/ 4638368 h 6916189"/>
              <a:gd name="connsiteX4" fmla="*/ 6005953 w 12192000"/>
              <a:gd name="connsiteY4" fmla="*/ 3379278 h 6916189"/>
              <a:gd name="connsiteX5" fmla="*/ 6005953 w 12192000"/>
              <a:gd name="connsiteY5" fmla="*/ 5002529 h 6916189"/>
              <a:gd name="connsiteX6" fmla="*/ 12078999 w 12192000"/>
              <a:gd name="connsiteY6" fmla="*/ 5002529 h 6916189"/>
              <a:gd name="connsiteX7" fmla="*/ 12078999 w 12192000"/>
              <a:gd name="connsiteY7" fmla="*/ 3379278 h 6916189"/>
              <a:gd name="connsiteX8" fmla="*/ 0 w 12192000"/>
              <a:gd name="connsiteY8" fmla="*/ 0 h 6916189"/>
              <a:gd name="connsiteX9" fmla="*/ 12192000 w 12192000"/>
              <a:gd name="connsiteY9" fmla="*/ 0 h 6916189"/>
              <a:gd name="connsiteX10" fmla="*/ 12192000 w 12192000"/>
              <a:gd name="connsiteY10" fmla="*/ 6916189 h 6916189"/>
              <a:gd name="connsiteX11" fmla="*/ 0 w 12192000"/>
              <a:gd name="connsiteY11" fmla="*/ 6916189 h 691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16189">
                <a:moveTo>
                  <a:pt x="351746" y="4638368"/>
                </a:moveTo>
                <a:lnTo>
                  <a:pt x="351746" y="5910349"/>
                </a:lnTo>
                <a:lnTo>
                  <a:pt x="4771505" y="5910349"/>
                </a:lnTo>
                <a:lnTo>
                  <a:pt x="4771505" y="4638368"/>
                </a:lnTo>
                <a:close/>
                <a:moveTo>
                  <a:pt x="6005953" y="3379278"/>
                </a:moveTo>
                <a:lnTo>
                  <a:pt x="6005953" y="5002529"/>
                </a:lnTo>
                <a:lnTo>
                  <a:pt x="12078999" y="5002529"/>
                </a:lnTo>
                <a:lnTo>
                  <a:pt x="12078999" y="3379278"/>
                </a:lnTo>
                <a:close/>
                <a:moveTo>
                  <a:pt x="0" y="0"/>
                </a:moveTo>
                <a:lnTo>
                  <a:pt x="12192000" y="0"/>
                </a:lnTo>
                <a:lnTo>
                  <a:pt x="12192000" y="6916189"/>
                </a:lnTo>
                <a:lnTo>
                  <a:pt x="0" y="6916189"/>
                </a:lnTo>
                <a:close/>
              </a:path>
            </a:pathLst>
          </a:custGeom>
          <a:solidFill>
            <a:srgbClr val="7E9098">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557951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9543699-A184-185B-2CC7-3C4D83D92CCB}"/>
              </a:ext>
            </a:extLst>
          </p:cNvPr>
          <p:cNvSpPr>
            <a:spLocks noGrp="1"/>
          </p:cNvSpPr>
          <p:nvPr>
            <p:ph type="body" sz="quarter" idx="14"/>
          </p:nvPr>
        </p:nvSpPr>
        <p:spPr/>
        <p:txBody>
          <a:bodyPr/>
          <a:lstStyle/>
          <a:p>
            <a:endParaRPr lang="de-DE"/>
          </a:p>
        </p:txBody>
      </p:sp>
      <p:sp>
        <p:nvSpPr>
          <p:cNvPr id="8" name="Textfeld 7">
            <a:extLst>
              <a:ext uri="{FF2B5EF4-FFF2-40B4-BE49-F238E27FC236}">
                <a16:creationId xmlns:a16="http://schemas.microsoft.com/office/drawing/2014/main" id="{E24EB744-7E3F-6096-C3AE-C3A245AEAD97}"/>
              </a:ext>
            </a:extLst>
          </p:cNvPr>
          <p:cNvSpPr txBox="1"/>
          <p:nvPr/>
        </p:nvSpPr>
        <p:spPr>
          <a:xfrm>
            <a:off x="-59253" y="2831459"/>
            <a:ext cx="5851167" cy="707886"/>
          </a:xfrm>
          <a:prstGeom prst="rect">
            <a:avLst/>
          </a:prstGeom>
          <a:noFill/>
        </p:spPr>
        <p:txBody>
          <a:bodyPr wrap="square" rtlCol="0">
            <a:spAutoFit/>
          </a:bodyPr>
          <a:lstStyle/>
          <a:p>
            <a:pPr algn="ctr"/>
            <a:r>
              <a:rPr lang="de-DE" sz="4000" dirty="0">
                <a:hlinkClick r:id="rId3"/>
              </a:rPr>
              <a:t>fullstack.tschuehly.de</a:t>
            </a:r>
            <a:endParaRPr lang="de-DE" sz="4000" dirty="0"/>
          </a:p>
        </p:txBody>
      </p:sp>
      <p:pic>
        <p:nvPicPr>
          <p:cNvPr id="11" name="Grafik 10">
            <a:extLst>
              <a:ext uri="{FF2B5EF4-FFF2-40B4-BE49-F238E27FC236}">
                <a16:creationId xmlns:a16="http://schemas.microsoft.com/office/drawing/2014/main" id="{A1D9ED93-DE86-82E5-8F70-663B167D2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696" y="1490150"/>
            <a:ext cx="3877699" cy="3877699"/>
          </a:xfrm>
          <a:prstGeom prst="rect">
            <a:avLst/>
          </a:prstGeom>
        </p:spPr>
      </p:pic>
      <p:sp>
        <p:nvSpPr>
          <p:cNvPr id="3" name="Datumsplatzhalter 2">
            <a:extLst>
              <a:ext uri="{FF2B5EF4-FFF2-40B4-BE49-F238E27FC236}">
                <a16:creationId xmlns:a16="http://schemas.microsoft.com/office/drawing/2014/main" id="{A839A6AE-C0D2-032E-BA5B-8EE816483190}"/>
              </a:ext>
            </a:extLst>
          </p:cNvPr>
          <p:cNvSpPr>
            <a:spLocks noGrp="1"/>
          </p:cNvSpPr>
          <p:nvPr>
            <p:ph type="dt" sz="half" idx="15"/>
          </p:nvPr>
        </p:nvSpPr>
        <p:spPr/>
        <p:txBody>
          <a:bodyPr/>
          <a:lstStyle/>
          <a:p>
            <a:r>
              <a:rPr lang="de-DE"/>
              <a:t>2023-08-09</a:t>
            </a:r>
          </a:p>
        </p:txBody>
      </p:sp>
      <p:sp>
        <p:nvSpPr>
          <p:cNvPr id="4" name="Fußzeilenplatzhalter 3">
            <a:extLst>
              <a:ext uri="{FF2B5EF4-FFF2-40B4-BE49-F238E27FC236}">
                <a16:creationId xmlns:a16="http://schemas.microsoft.com/office/drawing/2014/main" id="{33E0CBD9-5A24-70E5-EAD0-8A2C37D9F8D1}"/>
              </a:ext>
            </a:extLst>
          </p:cNvPr>
          <p:cNvSpPr>
            <a:spLocks noGrp="1"/>
          </p:cNvSpPr>
          <p:nvPr>
            <p:ph type="ftr" sz="quarter" idx="16"/>
          </p:nvPr>
        </p:nvSpPr>
        <p:spPr/>
        <p:txBody>
          <a:bodyPr/>
          <a:lstStyle/>
          <a:p>
            <a:r>
              <a:rPr lang="en-US"/>
              <a:t>Joyful server-side full stack web development with Spring ViewComponent and htmx                  tschuehly.de - @tschuehly</a:t>
            </a:r>
          </a:p>
        </p:txBody>
      </p:sp>
      <p:sp>
        <p:nvSpPr>
          <p:cNvPr id="5" name="Foliennummernplatzhalter 4">
            <a:extLst>
              <a:ext uri="{FF2B5EF4-FFF2-40B4-BE49-F238E27FC236}">
                <a16:creationId xmlns:a16="http://schemas.microsoft.com/office/drawing/2014/main" id="{7EEA7C68-EA96-6ECF-F40F-0351AA0E9DC8}"/>
              </a:ext>
            </a:extLst>
          </p:cNvPr>
          <p:cNvSpPr>
            <a:spLocks noGrp="1"/>
          </p:cNvSpPr>
          <p:nvPr>
            <p:ph type="sldNum" sz="quarter" idx="17"/>
          </p:nvPr>
        </p:nvSpPr>
        <p:spPr/>
        <p:txBody>
          <a:bodyPr/>
          <a:lstStyle/>
          <a:p>
            <a:fld id="{97A5B68A-A344-4C13-969F-10C364E65867}" type="slidenum">
              <a:rPr lang="de-DE" smtClean="0"/>
              <a:pPr/>
              <a:t>105</a:t>
            </a:fld>
            <a:endParaRPr lang="de-DE"/>
          </a:p>
        </p:txBody>
      </p:sp>
    </p:spTree>
    <p:extLst>
      <p:ext uri="{BB962C8B-B14F-4D97-AF65-F5344CB8AC3E}">
        <p14:creationId xmlns:p14="http://schemas.microsoft.com/office/powerpoint/2010/main" val="38524727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B421C428-C2E9-98A0-70FE-7DA209477A09}"/>
              </a:ext>
            </a:extLst>
          </p:cNvPr>
          <p:cNvSpPr>
            <a:spLocks noGrp="1"/>
          </p:cNvSpPr>
          <p:nvPr>
            <p:ph type="dt" sz="half" idx="4294967295"/>
          </p:nvPr>
        </p:nvSpPr>
        <p:spPr>
          <a:xfrm>
            <a:off x="0" y="6356350"/>
            <a:ext cx="1141413" cy="365125"/>
          </a:xfrm>
        </p:spPr>
        <p:txBody>
          <a:bodyPr/>
          <a:lstStyle/>
          <a:p>
            <a:r>
              <a:rPr lang="de-DE"/>
              <a:t>2023-08-09</a:t>
            </a:r>
          </a:p>
        </p:txBody>
      </p:sp>
      <p:sp>
        <p:nvSpPr>
          <p:cNvPr id="16" name="Fußzeilenplatzhalter 15">
            <a:extLst>
              <a:ext uri="{FF2B5EF4-FFF2-40B4-BE49-F238E27FC236}">
                <a16:creationId xmlns:a16="http://schemas.microsoft.com/office/drawing/2014/main" id="{95377FD3-0222-69D2-A424-E75F682C4C6E}"/>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6" name="Foliennummernplatzhalter 5">
            <a:extLst>
              <a:ext uri="{FF2B5EF4-FFF2-40B4-BE49-F238E27FC236}">
                <a16:creationId xmlns:a16="http://schemas.microsoft.com/office/drawing/2014/main" id="{F3549853-1D60-EFB5-9532-E816DC76B422}"/>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106</a:t>
            </a:fld>
            <a:endParaRPr lang="de-DE"/>
          </a:p>
        </p:txBody>
      </p:sp>
      <p:sp>
        <p:nvSpPr>
          <p:cNvPr id="14" name="Rechteck 13">
            <a:extLst>
              <a:ext uri="{FF2B5EF4-FFF2-40B4-BE49-F238E27FC236}">
                <a16:creationId xmlns:a16="http://schemas.microsoft.com/office/drawing/2014/main" id="{8446AA54-9503-A3F7-DBA5-884E7B836F78}"/>
              </a:ext>
            </a:extLst>
          </p:cNvPr>
          <p:cNvSpPr/>
          <p:nvPr/>
        </p:nvSpPr>
        <p:spPr>
          <a:xfrm>
            <a:off x="6782305" y="5595401"/>
            <a:ext cx="2579698" cy="112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a:extLst>
              <a:ext uri="{FF2B5EF4-FFF2-40B4-BE49-F238E27FC236}">
                <a16:creationId xmlns:a16="http://schemas.microsoft.com/office/drawing/2014/main" id="{9261A9C1-5497-10A9-E0EC-7B3127BCE9D0}"/>
              </a:ext>
            </a:extLst>
          </p:cNvPr>
          <p:cNvPicPr>
            <a:picLocks noChangeAspect="1"/>
          </p:cNvPicPr>
          <p:nvPr/>
        </p:nvPicPr>
        <p:blipFill>
          <a:blip r:embed="rId2"/>
          <a:stretch>
            <a:fillRect/>
          </a:stretch>
        </p:blipFill>
        <p:spPr>
          <a:xfrm>
            <a:off x="3773761" y="39110"/>
            <a:ext cx="4644477" cy="6779780"/>
          </a:xfrm>
          <a:prstGeom prst="rect">
            <a:avLst/>
          </a:prstGeom>
        </p:spPr>
      </p:pic>
    </p:spTree>
    <p:extLst>
      <p:ext uri="{BB962C8B-B14F-4D97-AF65-F5344CB8AC3E}">
        <p14:creationId xmlns:p14="http://schemas.microsoft.com/office/powerpoint/2010/main" val="25935206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nhaltsplatzhalter 12">
            <a:extLst>
              <a:ext uri="{FF2B5EF4-FFF2-40B4-BE49-F238E27FC236}">
                <a16:creationId xmlns:a16="http://schemas.microsoft.com/office/drawing/2014/main" id="{AED13EEB-A1CB-20AA-B978-2898CBFFB60B}"/>
              </a:ext>
            </a:extLst>
          </p:cNvPr>
          <p:cNvPicPr>
            <a:picLocks noGrp="1" noChangeAspect="1"/>
          </p:cNvPicPr>
          <p:nvPr>
            <p:ph idx="4294967295"/>
          </p:nvPr>
        </p:nvPicPr>
        <p:blipFill>
          <a:blip r:embed="rId3"/>
          <a:stretch>
            <a:fillRect/>
          </a:stretch>
        </p:blipFill>
        <p:spPr>
          <a:xfrm>
            <a:off x="682625" y="2346325"/>
            <a:ext cx="11509375" cy="1803400"/>
          </a:xfrm>
        </p:spPr>
      </p:pic>
      <p:sp>
        <p:nvSpPr>
          <p:cNvPr id="4" name="Datumsplatzhalter 3">
            <a:extLst>
              <a:ext uri="{FF2B5EF4-FFF2-40B4-BE49-F238E27FC236}">
                <a16:creationId xmlns:a16="http://schemas.microsoft.com/office/drawing/2014/main" id="{82FBC3C3-B84F-DEFE-556F-99B9F5F04733}"/>
              </a:ext>
            </a:extLst>
          </p:cNvPr>
          <p:cNvSpPr>
            <a:spLocks noGrp="1"/>
          </p:cNvSpPr>
          <p:nvPr>
            <p:ph type="dt" sz="half" idx="4294967295"/>
          </p:nvPr>
        </p:nvSpPr>
        <p:spPr>
          <a:xfrm>
            <a:off x="0" y="6356350"/>
            <a:ext cx="1141413" cy="365125"/>
          </a:xfrm>
        </p:spPr>
        <p:txBody>
          <a:bodyPr/>
          <a:lstStyle/>
          <a:p>
            <a:r>
              <a:rPr lang="de-DE"/>
              <a:t>2023-08-09</a:t>
            </a:r>
            <a:endParaRPr lang="de-DE" dirty="0"/>
          </a:p>
        </p:txBody>
      </p:sp>
      <p:sp>
        <p:nvSpPr>
          <p:cNvPr id="5" name="Fußzeilenplatzhalter 4">
            <a:extLst>
              <a:ext uri="{FF2B5EF4-FFF2-40B4-BE49-F238E27FC236}">
                <a16:creationId xmlns:a16="http://schemas.microsoft.com/office/drawing/2014/main" id="{20F44FF6-5A0A-4D6D-4520-814234DD3B5F}"/>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87CF504B-6E48-ED9B-0E9B-1083FFDDC571}"/>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107</a:t>
            </a:fld>
            <a:endParaRPr lang="de-DE"/>
          </a:p>
        </p:txBody>
      </p:sp>
      <p:sp>
        <p:nvSpPr>
          <p:cNvPr id="2" name="Textfeld 1">
            <a:extLst>
              <a:ext uri="{FF2B5EF4-FFF2-40B4-BE49-F238E27FC236}">
                <a16:creationId xmlns:a16="http://schemas.microsoft.com/office/drawing/2014/main" id="{BAECAE38-86BE-9BC2-71AC-C89C4B339028}"/>
              </a:ext>
            </a:extLst>
          </p:cNvPr>
          <p:cNvSpPr txBox="1"/>
          <p:nvPr/>
        </p:nvSpPr>
        <p:spPr>
          <a:xfrm>
            <a:off x="765021" y="3969686"/>
            <a:ext cx="10566446" cy="523220"/>
          </a:xfrm>
          <a:prstGeom prst="rect">
            <a:avLst/>
          </a:prstGeom>
          <a:noFill/>
        </p:spPr>
        <p:txBody>
          <a:bodyPr wrap="square">
            <a:spAutoFit/>
          </a:bodyPr>
          <a:lstStyle/>
          <a:p>
            <a:pPr algn="ctr"/>
            <a:r>
              <a:rPr lang="de-DE" sz="2800" dirty="0">
                <a:hlinkClick r:id="rId4"/>
              </a:rPr>
              <a:t>github.com/</a:t>
            </a:r>
            <a:r>
              <a:rPr lang="de-DE" sz="2800" dirty="0" err="1">
                <a:hlinkClick r:id="rId4"/>
              </a:rPr>
              <a:t>tschuehly</a:t>
            </a:r>
            <a:r>
              <a:rPr lang="de-DE" sz="2800" dirty="0">
                <a:hlinkClick r:id="rId4"/>
              </a:rPr>
              <a:t>/</a:t>
            </a:r>
            <a:r>
              <a:rPr lang="de-DE" sz="2800" dirty="0" err="1">
                <a:hlinkClick r:id="rId4"/>
              </a:rPr>
              <a:t>supabase</a:t>
            </a:r>
            <a:r>
              <a:rPr lang="de-DE" sz="2800" dirty="0">
                <a:hlinkClick r:id="rId4"/>
              </a:rPr>
              <a:t>-</a:t>
            </a:r>
            <a:r>
              <a:rPr lang="de-DE" sz="2800" dirty="0" err="1">
                <a:hlinkClick r:id="rId4"/>
              </a:rPr>
              <a:t>security</a:t>
            </a:r>
            <a:r>
              <a:rPr lang="de-DE" sz="2800" dirty="0">
                <a:hlinkClick r:id="rId4"/>
              </a:rPr>
              <a:t>-spring-boot-starter</a:t>
            </a:r>
            <a:endParaRPr lang="de-DE" sz="2800" dirty="0"/>
          </a:p>
        </p:txBody>
      </p:sp>
    </p:spTree>
    <p:extLst>
      <p:ext uri="{BB962C8B-B14F-4D97-AF65-F5344CB8AC3E}">
        <p14:creationId xmlns:p14="http://schemas.microsoft.com/office/powerpoint/2010/main" val="19192444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35D134D7-B95D-2BE6-1AF4-1842B56CC73D}"/>
              </a:ext>
            </a:extLst>
          </p:cNvPr>
          <p:cNvPicPr>
            <a:picLocks noChangeAspect="1"/>
          </p:cNvPicPr>
          <p:nvPr/>
        </p:nvPicPr>
        <p:blipFill>
          <a:blip r:embed="rId2"/>
          <a:stretch>
            <a:fillRect/>
          </a:stretch>
        </p:blipFill>
        <p:spPr>
          <a:xfrm>
            <a:off x="0" y="0"/>
            <a:ext cx="7520247" cy="3529441"/>
          </a:xfrm>
          <a:prstGeom prst="rect">
            <a:avLst/>
          </a:prstGeom>
        </p:spPr>
      </p:pic>
      <p:pic>
        <p:nvPicPr>
          <p:cNvPr id="5" name="Grafik 4">
            <a:extLst>
              <a:ext uri="{FF2B5EF4-FFF2-40B4-BE49-F238E27FC236}">
                <a16:creationId xmlns:a16="http://schemas.microsoft.com/office/drawing/2014/main" id="{4AB5772C-B89B-F573-6B44-D785593B446A}"/>
              </a:ext>
            </a:extLst>
          </p:cNvPr>
          <p:cNvPicPr>
            <a:picLocks noChangeAspect="1"/>
          </p:cNvPicPr>
          <p:nvPr/>
        </p:nvPicPr>
        <p:blipFill>
          <a:blip r:embed="rId3"/>
          <a:stretch>
            <a:fillRect/>
          </a:stretch>
        </p:blipFill>
        <p:spPr>
          <a:xfrm>
            <a:off x="5428211" y="2395337"/>
            <a:ext cx="6705599" cy="4445285"/>
          </a:xfrm>
          <a:prstGeom prst="rect">
            <a:avLst/>
          </a:prstGeom>
        </p:spPr>
      </p:pic>
      <p:sp>
        <p:nvSpPr>
          <p:cNvPr id="6" name="Rechteck 5">
            <a:extLst>
              <a:ext uri="{FF2B5EF4-FFF2-40B4-BE49-F238E27FC236}">
                <a16:creationId xmlns:a16="http://schemas.microsoft.com/office/drawing/2014/main" id="{D717E2C5-D804-3CBF-587D-6EA6B760C86C}"/>
              </a:ext>
            </a:extLst>
          </p:cNvPr>
          <p:cNvSpPr/>
          <p:nvPr/>
        </p:nvSpPr>
        <p:spPr>
          <a:xfrm>
            <a:off x="0" y="0"/>
            <a:ext cx="12192000" cy="6916189"/>
          </a:xfrm>
          <a:prstGeom prst="rect">
            <a:avLst/>
          </a:prstGeom>
          <a:solidFill>
            <a:srgbClr val="7E9098">
              <a:alpha val="45098"/>
            </a:srgbClr>
          </a:solidFill>
          <a:ln>
            <a:solidFill>
              <a:srgbClr val="000000">
                <a:alpha val="32157"/>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C6191788-E30A-A7AB-1E6D-FA8C19038643}"/>
              </a:ext>
            </a:extLst>
          </p:cNvPr>
          <p:cNvSpPr/>
          <p:nvPr/>
        </p:nvSpPr>
        <p:spPr>
          <a:xfrm>
            <a:off x="5752407" y="3783762"/>
            <a:ext cx="6201295" cy="1436632"/>
          </a:xfrm>
          <a:prstGeom prst="rect">
            <a:avLst/>
          </a:prstGeom>
          <a:solidFill>
            <a:srgbClr val="7E9098">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89192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79F2AC84-D457-5F8A-300B-85B59F49A1F8}"/>
              </a:ext>
            </a:extLst>
          </p:cNvPr>
          <p:cNvSpPr txBox="1"/>
          <p:nvPr/>
        </p:nvSpPr>
        <p:spPr>
          <a:xfrm>
            <a:off x="1927138" y="1905858"/>
            <a:ext cx="8337723" cy="3593356"/>
          </a:xfrm>
          <a:prstGeom prst="rect">
            <a:avLst/>
          </a:prstGeom>
          <a:noFill/>
        </p:spPr>
        <p:txBody>
          <a:bodyPr wrap="square" rtlCol="0">
            <a:spAutoFit/>
          </a:bodyPr>
          <a:lstStyle/>
          <a:p>
            <a:pPr algn="ctr">
              <a:lnSpc>
                <a:spcPct val="107000"/>
              </a:lnSpc>
              <a:spcAft>
                <a:spcPts val="800"/>
              </a:spcAft>
            </a:pPr>
            <a:r>
              <a:rPr lang="en-US" sz="2800">
                <a:solidFill>
                  <a:schemeClr val="tx2"/>
                </a:solidFill>
                <a:effectLst/>
                <a:latin typeface="+mj-lt"/>
                <a:ea typeface="Calibri" panose="020F0502020204030204" pitchFamily="34" charset="0"/>
                <a:cs typeface="Times New Roman" panose="02020603050405020304" pitchFamily="18" charset="0"/>
              </a:rPr>
              <a:t>“The systems that modern engineers create are increasingly complex and sophisticated, [ .. ] modern software engineering, needs to focus us on managing that complexity”</a:t>
            </a:r>
          </a:p>
          <a:p>
            <a:pPr>
              <a:lnSpc>
                <a:spcPct val="107000"/>
              </a:lnSpc>
              <a:spcAft>
                <a:spcPts val="800"/>
              </a:spcAft>
            </a:pPr>
            <a:endParaRPr lang="en-US" sz="2800">
              <a:solidFill>
                <a:schemeClr val="tx2"/>
              </a:solidFill>
              <a:latin typeface="+mj-lt"/>
              <a:ea typeface="Calibri" panose="020F0502020204030204" pitchFamily="34" charset="0"/>
              <a:cs typeface="Times New Roman" panose="02020603050405020304" pitchFamily="18" charset="0"/>
            </a:endParaRPr>
          </a:p>
          <a:p>
            <a:pPr>
              <a:lnSpc>
                <a:spcPct val="107000"/>
              </a:lnSpc>
              <a:spcAft>
                <a:spcPts val="800"/>
              </a:spcAft>
            </a:pPr>
            <a:r>
              <a:rPr lang="en-US" sz="2800">
                <a:solidFill>
                  <a:schemeClr val="tx2"/>
                </a:solidFill>
                <a:effectLst/>
                <a:latin typeface="+mj-lt"/>
                <a:ea typeface="Calibri" panose="020F0502020204030204" pitchFamily="34" charset="0"/>
                <a:cs typeface="Times New Roman" panose="02020603050405020304" pitchFamily="18" charset="0"/>
              </a:rPr>
              <a:t>Dave Farley</a:t>
            </a:r>
          </a:p>
          <a:p>
            <a:pPr>
              <a:lnSpc>
                <a:spcPct val="107000"/>
              </a:lnSpc>
              <a:spcAft>
                <a:spcPts val="800"/>
              </a:spcAft>
            </a:pPr>
            <a:r>
              <a:rPr lang="en-GB" sz="2400" i="1">
                <a:latin typeface="+mj-lt"/>
              </a:rPr>
              <a:t>What is Modern Software Engineering?</a:t>
            </a:r>
            <a:endParaRPr lang="de-DE" sz="2400" i="1">
              <a:latin typeface="+mj-lt"/>
            </a:endParaRPr>
          </a:p>
        </p:txBody>
      </p:sp>
    </p:spTree>
    <p:extLst>
      <p:ext uri="{BB962C8B-B14F-4D97-AF65-F5344CB8AC3E}">
        <p14:creationId xmlns:p14="http://schemas.microsoft.com/office/powerpoint/2010/main" val="3195638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404E8F-E621-A61D-6BE7-EF28BDC81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14" y="502340"/>
            <a:ext cx="6113694" cy="5477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4F558F-B051-869E-3D31-2D940D967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449451">
            <a:off x="7539259" y="4572156"/>
            <a:ext cx="1083452" cy="10834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A430FA6-FF4F-1442-B873-6C0E979D68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57388">
            <a:off x="5993222" y="3580455"/>
            <a:ext cx="1141835" cy="99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132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2816A96-9787-B699-CBF6-04ADF8A1E567}"/>
              </a:ext>
            </a:extLst>
          </p:cNvPr>
          <p:cNvSpPr>
            <a:spLocks noGrp="1"/>
          </p:cNvSpPr>
          <p:nvPr>
            <p:ph type="title"/>
          </p:nvPr>
        </p:nvSpPr>
        <p:spPr>
          <a:xfrm>
            <a:off x="334963" y="1066801"/>
            <a:ext cx="11509277" cy="623888"/>
          </a:xfrm>
        </p:spPr>
        <p:txBody>
          <a:bodyPr/>
          <a:lstStyle/>
          <a:p>
            <a:r>
              <a:rPr lang="de-DE"/>
              <a:t>FRONT-END FRAMEWORK USAGE OVER TIME</a:t>
            </a:r>
          </a:p>
        </p:txBody>
      </p:sp>
      <p:pic>
        <p:nvPicPr>
          <p:cNvPr id="7" name="Inhaltsplatzhalter 6">
            <a:extLst>
              <a:ext uri="{FF2B5EF4-FFF2-40B4-BE49-F238E27FC236}">
                <a16:creationId xmlns:a16="http://schemas.microsoft.com/office/drawing/2014/main" id="{BC959377-CC4C-CA07-017F-97ABBA33AA09}"/>
              </a:ext>
            </a:extLst>
          </p:cNvPr>
          <p:cNvPicPr>
            <a:picLocks noGrp="1" noChangeAspect="1"/>
          </p:cNvPicPr>
          <p:nvPr>
            <p:ph idx="1"/>
          </p:nvPr>
        </p:nvPicPr>
        <p:blipFill>
          <a:blip r:embed="rId3"/>
          <a:stretch>
            <a:fillRect/>
          </a:stretch>
        </p:blipFill>
        <p:spPr>
          <a:xfrm>
            <a:off x="1852529" y="1903413"/>
            <a:ext cx="8499642" cy="3902075"/>
          </a:xfrm>
        </p:spPr>
      </p:pic>
      <p:sp>
        <p:nvSpPr>
          <p:cNvPr id="20" name="Textplatzhalter 19">
            <a:extLst>
              <a:ext uri="{FF2B5EF4-FFF2-40B4-BE49-F238E27FC236}">
                <a16:creationId xmlns:a16="http://schemas.microsoft.com/office/drawing/2014/main" id="{D71C8F76-3D2C-C96D-DDFC-7EB213B51401}"/>
              </a:ext>
            </a:extLst>
          </p:cNvPr>
          <p:cNvSpPr>
            <a:spLocks noGrp="1"/>
          </p:cNvSpPr>
          <p:nvPr>
            <p:ph type="body" sz="quarter" idx="13"/>
          </p:nvPr>
        </p:nvSpPr>
        <p:spPr/>
        <p:txBody>
          <a:bodyPr/>
          <a:lstStyle/>
          <a:p>
            <a:endParaRPr lang="de-DE"/>
          </a:p>
        </p:txBody>
      </p:sp>
      <p:sp>
        <p:nvSpPr>
          <p:cNvPr id="13" name="Datumsplatzhalter 12">
            <a:extLst>
              <a:ext uri="{FF2B5EF4-FFF2-40B4-BE49-F238E27FC236}">
                <a16:creationId xmlns:a16="http://schemas.microsoft.com/office/drawing/2014/main" id="{7F3ABB3E-9BD5-0C2D-E88F-1FE6B7B318AC}"/>
              </a:ext>
            </a:extLst>
          </p:cNvPr>
          <p:cNvSpPr>
            <a:spLocks noGrp="1"/>
          </p:cNvSpPr>
          <p:nvPr>
            <p:ph type="dt" sz="half" idx="14"/>
          </p:nvPr>
        </p:nvSpPr>
        <p:spPr>
          <a:xfrm>
            <a:off x="190800" y="6356350"/>
            <a:ext cx="1141200" cy="365125"/>
          </a:xfrm>
        </p:spPr>
        <p:txBody>
          <a:bodyPr/>
          <a:lstStyle/>
          <a:p>
            <a:r>
              <a:rPr lang="de-DE"/>
              <a:t>2023-08-09</a:t>
            </a:r>
          </a:p>
        </p:txBody>
      </p:sp>
      <p:sp>
        <p:nvSpPr>
          <p:cNvPr id="2" name="Fußzeilenplatzhalter 4">
            <a:extLst>
              <a:ext uri="{FF2B5EF4-FFF2-40B4-BE49-F238E27FC236}">
                <a16:creationId xmlns:a16="http://schemas.microsoft.com/office/drawing/2014/main" id="{9837B58F-2ABE-DE77-9142-6AD28228B8AB}"/>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14" name="Foliennummernplatzhalter 13">
            <a:extLst>
              <a:ext uri="{FF2B5EF4-FFF2-40B4-BE49-F238E27FC236}">
                <a16:creationId xmlns:a16="http://schemas.microsoft.com/office/drawing/2014/main" id="{32E52FF0-F0C7-2800-911A-3AE2D0194F2E}"/>
              </a:ext>
            </a:extLst>
          </p:cNvPr>
          <p:cNvSpPr>
            <a:spLocks noGrp="1"/>
          </p:cNvSpPr>
          <p:nvPr>
            <p:ph type="sldNum" sz="quarter" idx="16"/>
          </p:nvPr>
        </p:nvSpPr>
        <p:spPr>
          <a:xfrm>
            <a:off x="11331467" y="6356350"/>
            <a:ext cx="534714" cy="365125"/>
          </a:xfrm>
        </p:spPr>
        <p:txBody>
          <a:bodyPr/>
          <a:lstStyle/>
          <a:p>
            <a:fld id="{97A5B68A-A344-4C13-969F-10C364E65867}" type="slidenum">
              <a:rPr lang="de-DE" smtClean="0"/>
              <a:pPr/>
              <a:t>13</a:t>
            </a:fld>
            <a:endParaRPr lang="de-DE"/>
          </a:p>
        </p:txBody>
      </p:sp>
    </p:spTree>
    <p:extLst>
      <p:ext uri="{BB962C8B-B14F-4D97-AF65-F5344CB8AC3E}">
        <p14:creationId xmlns:p14="http://schemas.microsoft.com/office/powerpoint/2010/main" val="1897886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4BE86-3435-2143-5151-714578D4CB67}"/>
              </a:ext>
            </a:extLst>
          </p:cNvPr>
          <p:cNvSpPr>
            <a:spLocks noGrp="1"/>
          </p:cNvSpPr>
          <p:nvPr>
            <p:ph type="title"/>
          </p:nvPr>
        </p:nvSpPr>
        <p:spPr>
          <a:xfrm>
            <a:off x="334963" y="1066801"/>
            <a:ext cx="11509277" cy="623888"/>
          </a:xfrm>
        </p:spPr>
        <p:txBody>
          <a:bodyPr/>
          <a:lstStyle/>
          <a:p>
            <a:r>
              <a:rPr lang="de-DE"/>
              <a:t>Single Page </a:t>
            </a:r>
            <a:r>
              <a:rPr lang="de-DE" err="1"/>
              <a:t>Application</a:t>
            </a:r>
            <a:endParaRPr lang="de-DE"/>
          </a:p>
        </p:txBody>
      </p:sp>
      <p:sp>
        <p:nvSpPr>
          <p:cNvPr id="29" name="Inhaltsplatzhalter 28">
            <a:extLst>
              <a:ext uri="{FF2B5EF4-FFF2-40B4-BE49-F238E27FC236}">
                <a16:creationId xmlns:a16="http://schemas.microsoft.com/office/drawing/2014/main" id="{8462A358-CCAA-6431-FEF4-3D7BAFE8FE43}"/>
              </a:ext>
            </a:extLst>
          </p:cNvPr>
          <p:cNvSpPr>
            <a:spLocks noGrp="1"/>
          </p:cNvSpPr>
          <p:nvPr>
            <p:ph idx="1"/>
          </p:nvPr>
        </p:nvSpPr>
        <p:spPr/>
        <p:txBody>
          <a:bodyPr/>
          <a:lstStyle/>
          <a:p>
            <a:endParaRPr lang="de-DE"/>
          </a:p>
        </p:txBody>
      </p:sp>
      <p:sp>
        <p:nvSpPr>
          <p:cNvPr id="30" name="Textplatzhalter 29">
            <a:extLst>
              <a:ext uri="{FF2B5EF4-FFF2-40B4-BE49-F238E27FC236}">
                <a16:creationId xmlns:a16="http://schemas.microsoft.com/office/drawing/2014/main" id="{537E96AE-B34B-BD42-E792-8AC262A03D22}"/>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04CD52BE-6C21-67F7-2A3A-6CE8E1D2CA26}"/>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EF428C45-93EC-108D-40FA-9DEE8F1BF735}"/>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636AA9DB-E9E8-407E-C08D-481E2741250F}"/>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14</a:t>
            </a:fld>
            <a:endParaRPr lang="de-DE"/>
          </a:p>
        </p:txBody>
      </p:sp>
      <p:pic>
        <p:nvPicPr>
          <p:cNvPr id="7" name="Grafik 6">
            <a:extLst>
              <a:ext uri="{FF2B5EF4-FFF2-40B4-BE49-F238E27FC236}">
                <a16:creationId xmlns:a16="http://schemas.microsoft.com/office/drawing/2014/main" id="{0E4EAA19-F2AC-E1E1-D64E-5DEC8734EDB4}"/>
              </a:ext>
            </a:extLst>
          </p:cNvPr>
          <p:cNvPicPr>
            <a:picLocks noChangeAspect="1"/>
          </p:cNvPicPr>
          <p:nvPr/>
        </p:nvPicPr>
        <p:blipFill>
          <a:blip r:embed="rId3"/>
          <a:stretch>
            <a:fillRect/>
          </a:stretch>
        </p:blipFill>
        <p:spPr>
          <a:xfrm>
            <a:off x="0" y="1076291"/>
            <a:ext cx="12192000" cy="4705418"/>
          </a:xfrm>
          <a:prstGeom prst="rect">
            <a:avLst/>
          </a:prstGeom>
        </p:spPr>
      </p:pic>
    </p:spTree>
    <p:extLst>
      <p:ext uri="{BB962C8B-B14F-4D97-AF65-F5344CB8AC3E}">
        <p14:creationId xmlns:p14="http://schemas.microsoft.com/office/powerpoint/2010/main" val="2080656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7CE1E6A-AA6B-6D08-81F7-E5DFFE0781FE}"/>
              </a:ext>
            </a:extLst>
          </p:cNvPr>
          <p:cNvSpPr txBox="1"/>
          <p:nvPr/>
        </p:nvSpPr>
        <p:spPr>
          <a:xfrm>
            <a:off x="2364949" y="1967061"/>
            <a:ext cx="7462101" cy="2923877"/>
          </a:xfrm>
          <a:prstGeom prst="rect">
            <a:avLst/>
          </a:prstGeom>
          <a:noFill/>
        </p:spPr>
        <p:txBody>
          <a:bodyPr wrap="square">
            <a:spAutoFit/>
          </a:bodyPr>
          <a:lstStyle/>
          <a:p>
            <a:r>
              <a:rPr lang="en-GB" sz="2400">
                <a:effectLst/>
                <a:latin typeface="+mj-lt"/>
                <a:ea typeface="Calibri" panose="020F0502020204030204" pitchFamily="34" charset="0"/>
                <a:cs typeface="Times New Roman" panose="02020603050405020304" pitchFamily="18" charset="0"/>
              </a:rPr>
              <a:t>A</a:t>
            </a:r>
            <a:r>
              <a:rPr lang="en-DE" sz="2400">
                <a:effectLst/>
                <a:latin typeface="+mj-lt"/>
                <a:ea typeface="Calibri" panose="020F0502020204030204" pitchFamily="34" charset="0"/>
                <a:cs typeface="Times New Roman" panose="02020603050405020304" pitchFamily="18" charset="0"/>
              </a:rPr>
              <a:t>fter years of relative stability, many are now beginning to question the status quo</a:t>
            </a:r>
            <a:r>
              <a:rPr lang="en-GB" sz="2400">
                <a:effectLst/>
                <a:latin typeface="+mj-lt"/>
                <a:ea typeface="Calibri" panose="020F0502020204030204" pitchFamily="34" charset="0"/>
                <a:cs typeface="Times New Roman" panose="02020603050405020304" pitchFamily="18" charset="0"/>
              </a:rPr>
              <a:t>. [..]</a:t>
            </a:r>
            <a:r>
              <a:rPr lang="en-DE" sz="2400">
                <a:effectLst/>
                <a:latin typeface="+mj-lt"/>
                <a:ea typeface="Calibri" panose="020F0502020204030204" pitchFamily="34" charset="0"/>
                <a:cs typeface="Times New Roman" panose="02020603050405020304" pitchFamily="18" charset="0"/>
              </a:rPr>
              <a:t> on the server Astro, Remix and Next.js (among others) are making us reconsider how much code we really need to ship to the client.</a:t>
            </a:r>
            <a:r>
              <a:rPr lang="en-GB" sz="2400">
                <a:effectLst/>
                <a:latin typeface="+mj-lt"/>
                <a:ea typeface="Calibri" panose="020F0502020204030204" pitchFamily="34" charset="0"/>
                <a:cs typeface="Times New Roman" panose="02020603050405020304" pitchFamily="18" charset="0"/>
              </a:rPr>
              <a:t>”</a:t>
            </a:r>
          </a:p>
          <a:p>
            <a:endParaRPr lang="en-GB" sz="2400">
              <a:solidFill>
                <a:schemeClr val="tx2"/>
              </a:solidFill>
              <a:latin typeface="+mj-lt"/>
            </a:endParaRPr>
          </a:p>
          <a:p>
            <a:r>
              <a:rPr lang="en-GB" sz="2400" i="1">
                <a:solidFill>
                  <a:schemeClr val="tx2"/>
                </a:solidFill>
                <a:latin typeface="+mj-lt"/>
              </a:rPr>
              <a:t>State of JS 2022</a:t>
            </a:r>
          </a:p>
          <a:p>
            <a:r>
              <a:rPr lang="de-DE" sz="1600">
                <a:solidFill>
                  <a:schemeClr val="tx2"/>
                </a:solidFill>
                <a:hlinkClick r:id="rId3"/>
              </a:rPr>
              <a:t>https://2022.stateofjs.com/</a:t>
            </a:r>
            <a:endParaRPr lang="de-DE" sz="1600">
              <a:solidFill>
                <a:schemeClr val="tx2"/>
              </a:solidFill>
            </a:endParaRPr>
          </a:p>
        </p:txBody>
      </p:sp>
    </p:spTree>
    <p:extLst>
      <p:ext uri="{BB962C8B-B14F-4D97-AF65-F5344CB8AC3E}">
        <p14:creationId xmlns:p14="http://schemas.microsoft.com/office/powerpoint/2010/main" val="273830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9DD15D55-178A-1E5C-5F1C-F949181A5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feld 2">
            <a:extLst>
              <a:ext uri="{FF2B5EF4-FFF2-40B4-BE49-F238E27FC236}">
                <a16:creationId xmlns:a16="http://schemas.microsoft.com/office/drawing/2014/main" id="{D7CE1E6A-AA6B-6D08-81F7-E5DFFE0781FE}"/>
              </a:ext>
            </a:extLst>
          </p:cNvPr>
          <p:cNvSpPr txBox="1"/>
          <p:nvPr/>
        </p:nvSpPr>
        <p:spPr>
          <a:xfrm>
            <a:off x="1088570" y="690180"/>
            <a:ext cx="10014860" cy="1938992"/>
          </a:xfrm>
          <a:prstGeom prst="rect">
            <a:avLst/>
          </a:prstGeom>
          <a:noFill/>
        </p:spPr>
        <p:txBody>
          <a:bodyPr wrap="square">
            <a:spAutoFit/>
          </a:bodyPr>
          <a:lstStyle/>
          <a:p>
            <a:pPr algn="ctr"/>
            <a:r>
              <a:rPr lang="en-GB" sz="4000" b="1">
                <a:solidFill>
                  <a:schemeClr val="bg1"/>
                </a:solidFill>
                <a:effectLst/>
                <a:latin typeface="+mj-lt"/>
                <a:ea typeface="Calibri" panose="020F0502020204030204" pitchFamily="34" charset="0"/>
                <a:cs typeface="Times New Roman" panose="02020603050405020304" pitchFamily="18" charset="0"/>
              </a:rPr>
              <a:t>Do we need the complexity of </a:t>
            </a:r>
            <a:br>
              <a:rPr lang="en-GB" sz="4000" b="1">
                <a:solidFill>
                  <a:schemeClr val="bg1"/>
                </a:solidFill>
                <a:effectLst/>
                <a:latin typeface="+mj-lt"/>
                <a:ea typeface="Calibri" panose="020F0502020204030204" pitchFamily="34" charset="0"/>
                <a:cs typeface="Times New Roman" panose="02020603050405020304" pitchFamily="18" charset="0"/>
              </a:rPr>
            </a:br>
            <a:r>
              <a:rPr lang="en-GB" sz="4000" b="1">
                <a:solidFill>
                  <a:schemeClr val="bg1"/>
                </a:solidFill>
                <a:effectLst/>
                <a:latin typeface="+mj-lt"/>
                <a:ea typeface="Calibri" panose="020F0502020204030204" pitchFamily="34" charset="0"/>
                <a:cs typeface="Times New Roman" panose="02020603050405020304" pitchFamily="18" charset="0"/>
              </a:rPr>
              <a:t>“modern” JavaScript frameworks </a:t>
            </a:r>
            <a:br>
              <a:rPr lang="en-GB" sz="4000" b="1">
                <a:solidFill>
                  <a:schemeClr val="bg1"/>
                </a:solidFill>
                <a:effectLst/>
                <a:latin typeface="+mj-lt"/>
                <a:ea typeface="Calibri" panose="020F0502020204030204" pitchFamily="34" charset="0"/>
                <a:cs typeface="Times New Roman" panose="02020603050405020304" pitchFamily="18" charset="0"/>
              </a:rPr>
            </a:br>
            <a:r>
              <a:rPr lang="en-GB" sz="4000" b="1">
                <a:solidFill>
                  <a:schemeClr val="bg1"/>
                </a:solidFill>
                <a:effectLst/>
                <a:latin typeface="+mj-lt"/>
                <a:ea typeface="Calibri" panose="020F0502020204030204" pitchFamily="34" charset="0"/>
                <a:cs typeface="Times New Roman" panose="02020603050405020304" pitchFamily="18" charset="0"/>
              </a:rPr>
              <a:t>for building on the web?</a:t>
            </a:r>
          </a:p>
        </p:txBody>
      </p:sp>
    </p:spTree>
    <p:extLst>
      <p:ext uri="{BB962C8B-B14F-4D97-AF65-F5344CB8AC3E}">
        <p14:creationId xmlns:p14="http://schemas.microsoft.com/office/powerpoint/2010/main" val="411546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umsplatzhalter 19">
            <a:extLst>
              <a:ext uri="{FF2B5EF4-FFF2-40B4-BE49-F238E27FC236}">
                <a16:creationId xmlns:a16="http://schemas.microsoft.com/office/drawing/2014/main" id="{328676F3-1585-8845-9638-9AEF5B344A1A}"/>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4">
            <a:extLst>
              <a:ext uri="{FF2B5EF4-FFF2-40B4-BE49-F238E27FC236}">
                <a16:creationId xmlns:a16="http://schemas.microsoft.com/office/drawing/2014/main" id="{1686F479-6B0C-EC9B-187B-0351E81960C0}"/>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a:t>
            </a:r>
            <a:r>
              <a:rPr lang="en-US" err="1"/>
              <a:t>ViewComponent</a:t>
            </a:r>
            <a:r>
              <a:rPr lang="en-US"/>
              <a:t> and </a:t>
            </a:r>
            <a:r>
              <a:rPr lang="en-US" err="1"/>
              <a:t>htmx</a:t>
            </a:r>
            <a:r>
              <a:rPr lang="en-US"/>
              <a:t>                  tschuehly.de - @tschuehly</a:t>
            </a:r>
            <a:endParaRPr lang="de-DE"/>
          </a:p>
        </p:txBody>
      </p:sp>
      <p:sp>
        <p:nvSpPr>
          <p:cNvPr id="21" name="Foliennummernplatzhalter 20">
            <a:extLst>
              <a:ext uri="{FF2B5EF4-FFF2-40B4-BE49-F238E27FC236}">
                <a16:creationId xmlns:a16="http://schemas.microsoft.com/office/drawing/2014/main" id="{24323594-054A-0FB9-A150-45ACBBCBD566}"/>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17</a:t>
            </a:fld>
            <a:endParaRPr lang="de-DE"/>
          </a:p>
        </p:txBody>
      </p:sp>
      <p:sp>
        <p:nvSpPr>
          <p:cNvPr id="6" name="Textfeld 5">
            <a:extLst>
              <a:ext uri="{FF2B5EF4-FFF2-40B4-BE49-F238E27FC236}">
                <a16:creationId xmlns:a16="http://schemas.microsoft.com/office/drawing/2014/main" id="{FFB3B350-5F1F-0615-0868-EEB80A65D3D8}"/>
              </a:ext>
            </a:extLst>
          </p:cNvPr>
          <p:cNvSpPr txBox="1"/>
          <p:nvPr/>
        </p:nvSpPr>
        <p:spPr>
          <a:xfrm>
            <a:off x="2364949" y="1967061"/>
            <a:ext cx="7462101" cy="2769989"/>
          </a:xfrm>
          <a:prstGeom prst="rect">
            <a:avLst/>
          </a:prstGeom>
          <a:noFill/>
        </p:spPr>
        <p:txBody>
          <a:bodyPr wrap="square">
            <a:spAutoFit/>
          </a:bodyPr>
          <a:lstStyle/>
          <a:p>
            <a:r>
              <a:rPr lang="en-GB" sz="2400" dirty="0"/>
              <a:t>There is a sweet spot of React: in moderately interactive interfaces. Complex forms that require immediate feedback, UIs that need to move around and react instantly.”</a:t>
            </a:r>
            <a:endParaRPr lang="de-DE" sz="2400" dirty="0"/>
          </a:p>
          <a:p>
            <a:endParaRPr lang="en-GB" sz="2400" dirty="0">
              <a:solidFill>
                <a:schemeClr val="tx2"/>
              </a:solidFill>
              <a:latin typeface="+mj-lt"/>
            </a:endParaRPr>
          </a:p>
          <a:p>
            <a:r>
              <a:rPr lang="en-GB" sz="2400" i="1" dirty="0">
                <a:solidFill>
                  <a:schemeClr val="tx2"/>
                </a:solidFill>
                <a:latin typeface="+mj-lt"/>
              </a:rPr>
              <a:t>Tom </a:t>
            </a:r>
            <a:r>
              <a:rPr lang="en-GB" sz="2400" i="1" dirty="0" err="1">
                <a:solidFill>
                  <a:schemeClr val="tx2"/>
                </a:solidFill>
                <a:latin typeface="+mj-lt"/>
              </a:rPr>
              <a:t>MacWright</a:t>
            </a:r>
            <a:endParaRPr lang="en-GB" sz="2400" i="1" dirty="0">
              <a:solidFill>
                <a:schemeClr val="tx2"/>
              </a:solidFill>
              <a:latin typeface="+mj-lt"/>
            </a:endParaRPr>
          </a:p>
          <a:p>
            <a:r>
              <a:rPr lang="de-DE" dirty="0">
                <a:latin typeface="+mj-lt"/>
              </a:rPr>
              <a:t>Second-</a:t>
            </a:r>
            <a:r>
              <a:rPr lang="de-DE" dirty="0" err="1">
                <a:latin typeface="+mj-lt"/>
              </a:rPr>
              <a:t>guessing</a:t>
            </a:r>
            <a:r>
              <a:rPr lang="de-DE" dirty="0">
                <a:latin typeface="+mj-lt"/>
              </a:rPr>
              <a:t> </a:t>
            </a:r>
            <a:r>
              <a:rPr lang="de-DE" dirty="0" err="1">
                <a:latin typeface="+mj-lt"/>
              </a:rPr>
              <a:t>the</a:t>
            </a:r>
            <a:r>
              <a:rPr lang="de-DE" dirty="0">
                <a:latin typeface="+mj-lt"/>
              </a:rPr>
              <a:t> modern web</a:t>
            </a:r>
            <a:endParaRPr lang="en-GB" sz="3200" i="1" dirty="0">
              <a:solidFill>
                <a:schemeClr val="tx2"/>
              </a:solidFill>
              <a:latin typeface="+mj-lt"/>
            </a:endParaRPr>
          </a:p>
          <a:p>
            <a:r>
              <a:rPr lang="de-DE" sz="1050" dirty="0">
                <a:hlinkClick r:id="rId3"/>
              </a:rPr>
              <a:t>https://macwright.com/2020/05/10/spa-fatiguehtml</a:t>
            </a:r>
            <a:endParaRPr lang="de-DE" sz="1050" dirty="0"/>
          </a:p>
        </p:txBody>
      </p:sp>
    </p:spTree>
    <p:extLst>
      <p:ext uri="{BB962C8B-B14F-4D97-AF65-F5344CB8AC3E}">
        <p14:creationId xmlns:p14="http://schemas.microsoft.com/office/powerpoint/2010/main" val="3265528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umsplatzhalter 19">
            <a:extLst>
              <a:ext uri="{FF2B5EF4-FFF2-40B4-BE49-F238E27FC236}">
                <a16:creationId xmlns:a16="http://schemas.microsoft.com/office/drawing/2014/main" id="{328676F3-1585-8845-9638-9AEF5B344A1A}"/>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4">
            <a:extLst>
              <a:ext uri="{FF2B5EF4-FFF2-40B4-BE49-F238E27FC236}">
                <a16:creationId xmlns:a16="http://schemas.microsoft.com/office/drawing/2014/main" id="{1686F479-6B0C-EC9B-187B-0351E81960C0}"/>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21" name="Foliennummernplatzhalter 20">
            <a:extLst>
              <a:ext uri="{FF2B5EF4-FFF2-40B4-BE49-F238E27FC236}">
                <a16:creationId xmlns:a16="http://schemas.microsoft.com/office/drawing/2014/main" id="{24323594-054A-0FB9-A150-45ACBBCBD566}"/>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18</a:t>
            </a:fld>
            <a:endParaRPr lang="de-DE"/>
          </a:p>
        </p:txBody>
      </p:sp>
      <p:sp>
        <p:nvSpPr>
          <p:cNvPr id="6" name="Textfeld 5">
            <a:extLst>
              <a:ext uri="{FF2B5EF4-FFF2-40B4-BE49-F238E27FC236}">
                <a16:creationId xmlns:a16="http://schemas.microsoft.com/office/drawing/2014/main" id="{FFB3B350-5F1F-0615-0868-EEB80A65D3D8}"/>
              </a:ext>
            </a:extLst>
          </p:cNvPr>
          <p:cNvSpPr txBox="1"/>
          <p:nvPr/>
        </p:nvSpPr>
        <p:spPr>
          <a:xfrm>
            <a:off x="2364949" y="1967061"/>
            <a:ext cx="7462101" cy="320857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a:t>Single Page Applications are an architectural style</a:t>
            </a:r>
          </a:p>
          <a:p>
            <a:pPr marL="342900" indent="-342900">
              <a:lnSpc>
                <a:spcPct val="150000"/>
              </a:lnSpc>
              <a:buFont typeface="Arial" panose="020B0604020202020204" pitchFamily="34" charset="0"/>
              <a:buChar char="•"/>
            </a:pPr>
            <a:r>
              <a:rPr lang="en-US" sz="2400"/>
              <a:t>Tradeoffs analysis are skipped</a:t>
            </a:r>
          </a:p>
          <a:p>
            <a:pPr marL="342900" indent="-342900">
              <a:lnSpc>
                <a:spcPct val="150000"/>
              </a:lnSpc>
              <a:buFont typeface="Arial" panose="020B0604020202020204" pitchFamily="34" charset="0"/>
              <a:buChar char="•"/>
            </a:pPr>
            <a:r>
              <a:rPr lang="en-US" sz="2400"/>
              <a:t>Many Websites will benefit from the simplicity of server-side logic</a:t>
            </a:r>
          </a:p>
          <a:p>
            <a:endParaRPr lang="en-GB" sz="2400">
              <a:solidFill>
                <a:schemeClr val="tx2"/>
              </a:solidFill>
              <a:latin typeface="+mj-lt"/>
            </a:endParaRPr>
          </a:p>
          <a:p>
            <a:r>
              <a:rPr lang="en-US" sz="2400" i="1" err="1">
                <a:solidFill>
                  <a:schemeClr val="tx2"/>
                </a:solidFill>
                <a:latin typeface="+mj-lt"/>
              </a:rPr>
              <a:t>thoughtworks</a:t>
            </a:r>
            <a:r>
              <a:rPr lang="en-US" sz="2400" i="1">
                <a:solidFill>
                  <a:schemeClr val="tx2"/>
                </a:solidFill>
                <a:latin typeface="+mj-lt"/>
              </a:rPr>
              <a:t> Technology Radar Vol. 27</a:t>
            </a:r>
            <a:endParaRPr lang="en-GB" sz="3200" i="1">
              <a:solidFill>
                <a:schemeClr val="tx2"/>
              </a:solidFill>
              <a:latin typeface="+mj-lt"/>
            </a:endParaRPr>
          </a:p>
          <a:p>
            <a:r>
              <a:rPr lang="de-DE" sz="1050">
                <a:hlinkClick r:id="rId3"/>
              </a:rPr>
              <a:t>www.thoughtworks.com/content/dam/thoughtworks/documents/radar/2022/10/tr_technology_radar_vol_27_en.pdf</a:t>
            </a:r>
            <a:endParaRPr lang="de-DE" sz="1050"/>
          </a:p>
        </p:txBody>
      </p:sp>
    </p:spTree>
    <p:extLst>
      <p:ext uri="{BB962C8B-B14F-4D97-AF65-F5344CB8AC3E}">
        <p14:creationId xmlns:p14="http://schemas.microsoft.com/office/powerpoint/2010/main" val="3334269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B3C4888E-45F0-F502-7AF1-7C9DF2AD501E}"/>
              </a:ext>
            </a:extLst>
          </p:cNvPr>
          <p:cNvSpPr>
            <a:spLocks noGrp="1"/>
          </p:cNvSpPr>
          <p:nvPr>
            <p:ph type="dt" sz="half" idx="4294967295"/>
          </p:nvPr>
        </p:nvSpPr>
        <p:spPr>
          <a:xfrm>
            <a:off x="0" y="6356350"/>
            <a:ext cx="1141413" cy="365125"/>
          </a:xfrm>
        </p:spPr>
        <p:txBody>
          <a:bodyPr/>
          <a:lstStyle/>
          <a:p>
            <a:r>
              <a:rPr lang="de-DE"/>
              <a:t>2023-08-09</a:t>
            </a:r>
          </a:p>
        </p:txBody>
      </p:sp>
      <p:sp>
        <p:nvSpPr>
          <p:cNvPr id="15" name="Fußzeilenplatzhalter 14">
            <a:extLst>
              <a:ext uri="{FF2B5EF4-FFF2-40B4-BE49-F238E27FC236}">
                <a16:creationId xmlns:a16="http://schemas.microsoft.com/office/drawing/2014/main" id="{96CADED4-BF82-C0F3-B625-26D2698B6914}"/>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6" name="Foliennummernplatzhalter 5">
            <a:extLst>
              <a:ext uri="{FF2B5EF4-FFF2-40B4-BE49-F238E27FC236}">
                <a16:creationId xmlns:a16="http://schemas.microsoft.com/office/drawing/2014/main" id="{EF7D0782-3279-6A49-2A8B-1D8A3E3E4880}"/>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19</a:t>
            </a:fld>
            <a:endParaRPr lang="de-DE"/>
          </a:p>
        </p:txBody>
      </p:sp>
      <p:pic>
        <p:nvPicPr>
          <p:cNvPr id="16" name="Grafik 15">
            <a:extLst>
              <a:ext uri="{FF2B5EF4-FFF2-40B4-BE49-F238E27FC236}">
                <a16:creationId xmlns:a16="http://schemas.microsoft.com/office/drawing/2014/main" id="{0ABFE5A3-9D39-E318-7CD1-D1797C52377E}"/>
              </a:ext>
            </a:extLst>
          </p:cNvPr>
          <p:cNvPicPr>
            <a:picLocks noChangeAspect="1"/>
          </p:cNvPicPr>
          <p:nvPr/>
        </p:nvPicPr>
        <p:blipFill>
          <a:blip r:embed="rId3"/>
          <a:stretch>
            <a:fillRect/>
          </a:stretch>
        </p:blipFill>
        <p:spPr>
          <a:xfrm>
            <a:off x="1696279" y="56785"/>
            <a:ext cx="9415066" cy="6801215"/>
          </a:xfrm>
          <a:prstGeom prst="rect">
            <a:avLst/>
          </a:prstGeom>
        </p:spPr>
      </p:pic>
    </p:spTree>
    <p:extLst>
      <p:ext uri="{BB962C8B-B14F-4D97-AF65-F5344CB8AC3E}">
        <p14:creationId xmlns:p14="http://schemas.microsoft.com/office/powerpoint/2010/main" val="4110024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1CC4F2CC-7463-8F39-1B0E-A3485AA0EDF9}"/>
              </a:ext>
            </a:extLst>
          </p:cNvPr>
          <p:cNvSpPr>
            <a:spLocks noGrp="1"/>
          </p:cNvSpPr>
          <p:nvPr>
            <p:ph type="title"/>
          </p:nvPr>
        </p:nvSpPr>
        <p:spPr/>
        <p:txBody>
          <a:bodyPr/>
          <a:lstStyle/>
          <a:p>
            <a:pPr algn="ctr"/>
            <a:r>
              <a:rPr lang="de-DE" err="1"/>
              <a:t>Thanks</a:t>
            </a:r>
            <a:r>
              <a:rPr lang="de-DE"/>
              <a:t> </a:t>
            </a:r>
            <a:r>
              <a:rPr lang="de-DE" err="1"/>
              <a:t>to</a:t>
            </a:r>
            <a:r>
              <a:rPr lang="de-DE"/>
              <a:t> </a:t>
            </a:r>
            <a:r>
              <a:rPr lang="de-DE" err="1"/>
              <a:t>JavaLand</a:t>
            </a:r>
            <a:r>
              <a:rPr lang="de-DE"/>
              <a:t> </a:t>
            </a:r>
            <a:r>
              <a:rPr lang="de-DE" err="1"/>
              <a:t>for</a:t>
            </a:r>
            <a:r>
              <a:rPr lang="de-DE"/>
              <a:t> </a:t>
            </a:r>
            <a:r>
              <a:rPr lang="de-DE" err="1"/>
              <a:t>sponsoring</a:t>
            </a:r>
            <a:r>
              <a:rPr lang="de-DE"/>
              <a:t> </a:t>
            </a:r>
            <a:r>
              <a:rPr lang="de-DE" err="1"/>
              <a:t>this</a:t>
            </a:r>
            <a:r>
              <a:rPr lang="de-DE"/>
              <a:t> </a:t>
            </a:r>
            <a:r>
              <a:rPr lang="de-DE" err="1"/>
              <a:t>talk</a:t>
            </a:r>
            <a:r>
              <a:rPr lang="de-DE"/>
              <a:t>!</a:t>
            </a:r>
          </a:p>
        </p:txBody>
      </p:sp>
      <p:sp>
        <p:nvSpPr>
          <p:cNvPr id="12" name="Textplatzhalter 11">
            <a:extLst>
              <a:ext uri="{FF2B5EF4-FFF2-40B4-BE49-F238E27FC236}">
                <a16:creationId xmlns:a16="http://schemas.microsoft.com/office/drawing/2014/main" id="{5E81F66D-373D-C9FF-DC44-37A3411F9938}"/>
              </a:ext>
            </a:extLst>
          </p:cNvPr>
          <p:cNvSpPr>
            <a:spLocks noGrp="1"/>
          </p:cNvSpPr>
          <p:nvPr>
            <p:ph type="body" sz="quarter" idx="13"/>
          </p:nvPr>
        </p:nvSpPr>
        <p:spPr/>
        <p:txBody>
          <a:bodyPr/>
          <a:lstStyle/>
          <a:p>
            <a:endParaRPr lang="de-DE"/>
          </a:p>
        </p:txBody>
      </p:sp>
      <p:sp>
        <p:nvSpPr>
          <p:cNvPr id="7" name="Datumsplatzhalter 6">
            <a:extLst>
              <a:ext uri="{FF2B5EF4-FFF2-40B4-BE49-F238E27FC236}">
                <a16:creationId xmlns:a16="http://schemas.microsoft.com/office/drawing/2014/main" id="{D8262284-3F32-309F-38F8-B789EC23283B}"/>
              </a:ext>
            </a:extLst>
          </p:cNvPr>
          <p:cNvSpPr>
            <a:spLocks noGrp="1"/>
          </p:cNvSpPr>
          <p:nvPr>
            <p:ph type="dt" sz="half" idx="14"/>
          </p:nvPr>
        </p:nvSpPr>
        <p:spPr/>
        <p:txBody>
          <a:bodyPr/>
          <a:lstStyle/>
          <a:p>
            <a:r>
              <a:rPr lang="de-DE"/>
              <a:t>2023-08-09</a:t>
            </a:r>
          </a:p>
        </p:txBody>
      </p:sp>
      <p:sp>
        <p:nvSpPr>
          <p:cNvPr id="9" name="Foliennummernplatzhalter 8">
            <a:extLst>
              <a:ext uri="{FF2B5EF4-FFF2-40B4-BE49-F238E27FC236}">
                <a16:creationId xmlns:a16="http://schemas.microsoft.com/office/drawing/2014/main" id="{EC285065-A5F8-6652-8A8B-3FD24F2EE1BC}"/>
              </a:ext>
            </a:extLst>
          </p:cNvPr>
          <p:cNvSpPr>
            <a:spLocks noGrp="1"/>
          </p:cNvSpPr>
          <p:nvPr>
            <p:ph type="sldNum" sz="quarter" idx="16"/>
          </p:nvPr>
        </p:nvSpPr>
        <p:spPr/>
        <p:txBody>
          <a:bodyPr/>
          <a:lstStyle/>
          <a:p>
            <a:fld id="{97A5B68A-A344-4C13-969F-10C364E65867}" type="slidenum">
              <a:rPr lang="de-DE" smtClean="0"/>
              <a:pPr/>
              <a:t>2</a:t>
            </a:fld>
            <a:endParaRPr lang="de-DE"/>
          </a:p>
        </p:txBody>
      </p:sp>
      <p:pic>
        <p:nvPicPr>
          <p:cNvPr id="13" name="Picture 2" descr="Bildvorschau">
            <a:extLst>
              <a:ext uri="{FF2B5EF4-FFF2-40B4-BE49-F238E27FC236}">
                <a16:creationId xmlns:a16="http://schemas.microsoft.com/office/drawing/2014/main" id="{CCA2A15A-4582-4023-6FAA-7CCA5383BEE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60171" y="1749400"/>
            <a:ext cx="8071658" cy="4847701"/>
          </a:xfrm>
          <a:prstGeom prst="rect">
            <a:avLst/>
          </a:prstGeom>
          <a:no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D399CDE3-0347-D230-C979-FDF4AC16D88F}"/>
              </a:ext>
            </a:extLst>
          </p:cNvPr>
          <p:cNvSpPr>
            <a:spLocks noGrp="1"/>
          </p:cNvSpPr>
          <p:nvPr>
            <p:ph type="ftr" sz="quarter" idx="15"/>
          </p:nvPr>
        </p:nvSpPr>
        <p:spPr/>
        <p:txBody>
          <a:bodyPr/>
          <a:lstStyle/>
          <a:p>
            <a:r>
              <a:rPr lang="en-US"/>
              <a:t>Joyful server-side full stack web development with Spring ViewComponent and htmx                  tschuehly.de - @tschuehly</a:t>
            </a:r>
          </a:p>
        </p:txBody>
      </p:sp>
    </p:spTree>
    <p:extLst>
      <p:ext uri="{BB962C8B-B14F-4D97-AF65-F5344CB8AC3E}">
        <p14:creationId xmlns:p14="http://schemas.microsoft.com/office/powerpoint/2010/main" val="193109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Ein Bild, das Text, Whiteboard enthält.&#10;&#10;Automatisch generierte Beschreibung">
            <a:extLst>
              <a:ext uri="{FF2B5EF4-FFF2-40B4-BE49-F238E27FC236}">
                <a16:creationId xmlns:a16="http://schemas.microsoft.com/office/drawing/2014/main" id="{C35B6D8E-75A6-4141-6ED0-85C17179BF17}"/>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1823" r="2" b="2"/>
          <a:stretch/>
        </p:blipFill>
        <p:spPr bwMode="auto">
          <a:xfrm>
            <a:off x="3658394" y="0"/>
            <a:ext cx="5481638" cy="6867414"/>
          </a:xfrm>
          <a:solidFill>
            <a:srgbClr val="FFFFFF"/>
          </a:solidFill>
        </p:spPr>
      </p:pic>
      <p:sp>
        <p:nvSpPr>
          <p:cNvPr id="4" name="Datumsplatzhalter 3">
            <a:extLst>
              <a:ext uri="{FF2B5EF4-FFF2-40B4-BE49-F238E27FC236}">
                <a16:creationId xmlns:a16="http://schemas.microsoft.com/office/drawing/2014/main" id="{B4D2467B-39A5-0DED-2264-074E64D4B547}"/>
              </a:ext>
            </a:extLst>
          </p:cNvPr>
          <p:cNvSpPr>
            <a:spLocks noGrp="1"/>
          </p:cNvSpPr>
          <p:nvPr>
            <p:ph type="dt" sz="half" idx="4294967295"/>
          </p:nvPr>
        </p:nvSpPr>
        <p:spPr>
          <a:xfrm>
            <a:off x="0" y="6356350"/>
            <a:ext cx="1141413" cy="365125"/>
          </a:xfrm>
        </p:spPr>
        <p:txBody>
          <a:bodyPr/>
          <a:lstStyle/>
          <a:p>
            <a:r>
              <a:rPr lang="de-DE"/>
              <a:t>2023-08-09</a:t>
            </a:r>
          </a:p>
        </p:txBody>
      </p:sp>
      <p:sp>
        <p:nvSpPr>
          <p:cNvPr id="6" name="Foliennummernplatzhalter 5">
            <a:extLst>
              <a:ext uri="{FF2B5EF4-FFF2-40B4-BE49-F238E27FC236}">
                <a16:creationId xmlns:a16="http://schemas.microsoft.com/office/drawing/2014/main" id="{AA403C02-6A9A-7163-52F8-764A5A75CBF6}"/>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20</a:t>
            </a:fld>
            <a:endParaRPr lang="de-DE"/>
          </a:p>
        </p:txBody>
      </p:sp>
    </p:spTree>
    <p:extLst>
      <p:ext uri="{BB962C8B-B14F-4D97-AF65-F5344CB8AC3E}">
        <p14:creationId xmlns:p14="http://schemas.microsoft.com/office/powerpoint/2010/main" val="3943433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a:extLst>
              <a:ext uri="{FF2B5EF4-FFF2-40B4-BE49-F238E27FC236}">
                <a16:creationId xmlns:a16="http://schemas.microsoft.com/office/drawing/2014/main" id="{F9DBC380-F2AB-9220-1E39-10AF021ADF4C}"/>
              </a:ext>
            </a:extLst>
          </p:cNvPr>
          <p:cNvSpPr>
            <a:spLocks noGrp="1"/>
          </p:cNvSpPr>
          <p:nvPr>
            <p:ph type="title"/>
          </p:nvPr>
        </p:nvSpPr>
        <p:spPr>
          <a:xfrm>
            <a:off x="334964" y="1066801"/>
            <a:ext cx="3102300" cy="623888"/>
          </a:xfrm>
        </p:spPr>
        <p:txBody>
          <a:bodyPr/>
          <a:lstStyle/>
          <a:p>
            <a:r>
              <a:rPr lang="de-DE"/>
              <a:t>The World Wide Web</a:t>
            </a:r>
          </a:p>
        </p:txBody>
      </p:sp>
      <p:pic>
        <p:nvPicPr>
          <p:cNvPr id="1026" name="Picture 2">
            <a:extLst>
              <a:ext uri="{FF2B5EF4-FFF2-40B4-BE49-F238E27FC236}">
                <a16:creationId xmlns:a16="http://schemas.microsoft.com/office/drawing/2014/main" id="{5A78A97E-2AA7-758A-E5B6-97E26133093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70881" y="997955"/>
            <a:ext cx="6945842" cy="4862089"/>
          </a:xfrm>
          <a:noFill/>
          <a:extLst>
            <a:ext uri="{909E8E84-426E-40DD-AFC4-6F175D3DCCD1}">
              <a14:hiddenFill xmlns:a14="http://schemas.microsoft.com/office/drawing/2010/main">
                <a:solidFill>
                  <a:srgbClr val="FFFFFF"/>
                </a:solidFill>
              </a14:hiddenFill>
            </a:ext>
          </a:extLst>
        </p:spPr>
      </p:pic>
      <p:sp>
        <p:nvSpPr>
          <p:cNvPr id="15" name="Textplatzhalter 14">
            <a:extLst>
              <a:ext uri="{FF2B5EF4-FFF2-40B4-BE49-F238E27FC236}">
                <a16:creationId xmlns:a16="http://schemas.microsoft.com/office/drawing/2014/main" id="{DACF55DB-9036-9BD9-1069-4B33C18D2F4F}"/>
              </a:ext>
            </a:extLst>
          </p:cNvPr>
          <p:cNvSpPr>
            <a:spLocks noGrp="1"/>
          </p:cNvSpPr>
          <p:nvPr>
            <p:ph type="body" sz="quarter" idx="13"/>
          </p:nvPr>
        </p:nvSpPr>
        <p:spPr>
          <a:xfrm>
            <a:off x="334962" y="3334730"/>
            <a:ext cx="3102300" cy="1095375"/>
          </a:xfrm>
        </p:spPr>
        <p:txBody>
          <a:bodyPr/>
          <a:lstStyle/>
          <a:p>
            <a:r>
              <a:rPr lang="de-DE"/>
              <a:t>Henrik </a:t>
            </a:r>
            <a:r>
              <a:rPr lang="de-DE" err="1"/>
              <a:t>Frystyk</a:t>
            </a:r>
            <a:endParaRPr lang="de-DE"/>
          </a:p>
          <a:p>
            <a:r>
              <a:rPr lang="de-DE" err="1"/>
              <a:t>July</a:t>
            </a:r>
            <a:r>
              <a:rPr lang="de-DE"/>
              <a:t> 1994</a:t>
            </a:r>
            <a:endParaRPr lang="de-DE">
              <a:hlinkClick r:id="rId4"/>
            </a:endParaRPr>
          </a:p>
          <a:p>
            <a:r>
              <a:rPr lang="de-DE">
                <a:hlinkClick r:id="rId4"/>
              </a:rPr>
              <a:t>https://www.w3.org/People/Frystyk/thesis/WWW.html</a:t>
            </a:r>
            <a:endParaRPr lang="de-DE"/>
          </a:p>
          <a:p>
            <a:endParaRPr lang="de-DE"/>
          </a:p>
        </p:txBody>
      </p:sp>
      <p:sp>
        <p:nvSpPr>
          <p:cNvPr id="31" name="Textplatzhalter 30">
            <a:extLst>
              <a:ext uri="{FF2B5EF4-FFF2-40B4-BE49-F238E27FC236}">
                <a16:creationId xmlns:a16="http://schemas.microsoft.com/office/drawing/2014/main" id="{6A54C902-3813-61BC-DCE4-7A9A418BC512}"/>
              </a:ext>
            </a:extLst>
          </p:cNvPr>
          <p:cNvSpPr>
            <a:spLocks noGrp="1"/>
          </p:cNvSpPr>
          <p:nvPr>
            <p:ph type="body" sz="quarter" idx="14"/>
          </p:nvPr>
        </p:nvSpPr>
        <p:spPr/>
        <p:txBody>
          <a:bodyPr/>
          <a:lstStyle/>
          <a:p>
            <a:endParaRPr lang="de-DE"/>
          </a:p>
        </p:txBody>
      </p:sp>
      <p:sp>
        <p:nvSpPr>
          <p:cNvPr id="32" name="Textplatzhalter 31">
            <a:extLst>
              <a:ext uri="{FF2B5EF4-FFF2-40B4-BE49-F238E27FC236}">
                <a16:creationId xmlns:a16="http://schemas.microsoft.com/office/drawing/2014/main" id="{6B804281-4A7D-DBA9-462C-4FD35336319E}"/>
              </a:ext>
            </a:extLst>
          </p:cNvPr>
          <p:cNvSpPr>
            <a:spLocks noGrp="1"/>
          </p:cNvSpPr>
          <p:nvPr>
            <p:ph type="body" sz="quarter" idx="15"/>
          </p:nvPr>
        </p:nvSpPr>
        <p:spPr/>
        <p:txBody>
          <a:bodyPr/>
          <a:lstStyle/>
          <a:p>
            <a:endParaRPr lang="de-DE"/>
          </a:p>
        </p:txBody>
      </p:sp>
      <p:sp>
        <p:nvSpPr>
          <p:cNvPr id="4" name="Datumsplatzhalter 3">
            <a:extLst>
              <a:ext uri="{FF2B5EF4-FFF2-40B4-BE49-F238E27FC236}">
                <a16:creationId xmlns:a16="http://schemas.microsoft.com/office/drawing/2014/main" id="{E44155EE-B3F1-DB69-42A7-0FDC2523A8C5}"/>
              </a:ext>
            </a:extLst>
          </p:cNvPr>
          <p:cNvSpPr>
            <a:spLocks noGrp="1"/>
          </p:cNvSpPr>
          <p:nvPr>
            <p:ph type="dt" sz="half" idx="16"/>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0764FA2B-1BFF-0C86-362A-B986DD8413E4}"/>
              </a:ext>
            </a:extLst>
          </p:cNvPr>
          <p:cNvSpPr>
            <a:spLocks noGrp="1"/>
          </p:cNvSpPr>
          <p:nvPr>
            <p:ph type="ftr" sz="quarter" idx="17"/>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74D9786C-28D7-C228-4F04-C6500D1A9617}"/>
              </a:ext>
            </a:extLst>
          </p:cNvPr>
          <p:cNvSpPr>
            <a:spLocks noGrp="1"/>
          </p:cNvSpPr>
          <p:nvPr>
            <p:ph type="sldNum" sz="quarter" idx="18"/>
          </p:nvPr>
        </p:nvSpPr>
        <p:spPr>
          <a:xfrm>
            <a:off x="11331467" y="6356350"/>
            <a:ext cx="534714" cy="365125"/>
          </a:xfrm>
        </p:spPr>
        <p:txBody>
          <a:bodyPr/>
          <a:lstStyle/>
          <a:p>
            <a:fld id="{D56DEA4E-9A4F-49A7-B5E6-68940AC9F531}" type="slidenum">
              <a:rPr lang="de-DE" smtClean="0"/>
              <a:pPr/>
              <a:t>21</a:t>
            </a:fld>
            <a:endParaRPr lang="de-DE"/>
          </a:p>
        </p:txBody>
      </p:sp>
    </p:spTree>
    <p:extLst>
      <p:ext uri="{BB962C8B-B14F-4D97-AF65-F5344CB8AC3E}">
        <p14:creationId xmlns:p14="http://schemas.microsoft.com/office/powerpoint/2010/main" val="70187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225BBAF-0E74-D418-0FBD-C78FCF28560F}"/>
              </a:ext>
            </a:extLst>
          </p:cNvPr>
          <p:cNvSpPr txBox="1"/>
          <p:nvPr/>
        </p:nvSpPr>
        <p:spPr>
          <a:xfrm>
            <a:off x="2269110" y="1967061"/>
            <a:ext cx="7653779" cy="3077766"/>
          </a:xfrm>
          <a:prstGeom prst="rect">
            <a:avLst/>
          </a:prstGeom>
          <a:noFill/>
        </p:spPr>
        <p:txBody>
          <a:bodyPr wrap="square">
            <a:spAutoFit/>
          </a:bodyPr>
          <a:lstStyle/>
          <a:p>
            <a:r>
              <a:rPr lang="en-GB" sz="2800"/>
              <a:t>Hypermedia is defined by the presence of application control information embedded within, or as a layer above, the presentation of information.</a:t>
            </a:r>
          </a:p>
          <a:p>
            <a:endParaRPr lang="en-GB"/>
          </a:p>
          <a:p>
            <a:r>
              <a:rPr lang="en-GB" sz="2400" i="1"/>
              <a:t>Roy Fielding</a:t>
            </a:r>
          </a:p>
          <a:p>
            <a:r>
              <a:rPr lang="en-GB"/>
              <a:t>Architectural Styles and</a:t>
            </a:r>
          </a:p>
          <a:p>
            <a:r>
              <a:rPr lang="en-GB"/>
              <a:t>the Design of Network-based Software Architectures</a:t>
            </a:r>
            <a:endParaRPr lang="de-DE"/>
          </a:p>
        </p:txBody>
      </p:sp>
    </p:spTree>
    <p:extLst>
      <p:ext uri="{BB962C8B-B14F-4D97-AF65-F5344CB8AC3E}">
        <p14:creationId xmlns:p14="http://schemas.microsoft.com/office/powerpoint/2010/main" val="1576396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1BB554-3532-A1C1-A631-02150506F6D6}"/>
              </a:ext>
            </a:extLst>
          </p:cNvPr>
          <p:cNvSpPr>
            <a:spLocks noGrp="1"/>
          </p:cNvSpPr>
          <p:nvPr>
            <p:ph type="title"/>
          </p:nvPr>
        </p:nvSpPr>
        <p:spPr>
          <a:xfrm>
            <a:off x="334963" y="900547"/>
            <a:ext cx="11509277" cy="623888"/>
          </a:xfrm>
        </p:spPr>
        <p:txBody>
          <a:bodyPr/>
          <a:lstStyle/>
          <a:p>
            <a:r>
              <a:rPr lang="de-DE"/>
              <a:t>HATEOAS</a:t>
            </a:r>
          </a:p>
        </p:txBody>
      </p:sp>
      <p:sp>
        <p:nvSpPr>
          <p:cNvPr id="7" name="Textplatzhalter 6">
            <a:extLst>
              <a:ext uri="{FF2B5EF4-FFF2-40B4-BE49-F238E27FC236}">
                <a16:creationId xmlns:a16="http://schemas.microsoft.com/office/drawing/2014/main" id="{FFE53212-1426-CF54-897D-4632943BFB08}"/>
              </a:ext>
            </a:extLst>
          </p:cNvPr>
          <p:cNvSpPr>
            <a:spLocks noGrp="1"/>
          </p:cNvSpPr>
          <p:nvPr>
            <p:ph type="body" sz="quarter" idx="13"/>
          </p:nvPr>
        </p:nvSpPr>
        <p:spPr/>
        <p:txBody>
          <a:bodyPr/>
          <a:lstStyle/>
          <a:p>
            <a:r>
              <a:rPr lang="de-DE"/>
              <a:t>The </a:t>
            </a:r>
            <a:r>
              <a:rPr lang="de-DE" err="1"/>
              <a:t>forgotten</a:t>
            </a:r>
            <a:r>
              <a:rPr lang="de-DE"/>
              <a:t> </a:t>
            </a:r>
            <a:r>
              <a:rPr lang="de-DE" err="1"/>
              <a:t>part</a:t>
            </a:r>
            <a:r>
              <a:rPr lang="de-DE"/>
              <a:t> </a:t>
            </a:r>
            <a:r>
              <a:rPr lang="de-DE" err="1"/>
              <a:t>of</a:t>
            </a:r>
            <a:r>
              <a:rPr lang="de-DE"/>
              <a:t> REST</a:t>
            </a:r>
          </a:p>
        </p:txBody>
      </p:sp>
      <p:sp>
        <p:nvSpPr>
          <p:cNvPr id="4" name="Datumsplatzhalter 3">
            <a:extLst>
              <a:ext uri="{FF2B5EF4-FFF2-40B4-BE49-F238E27FC236}">
                <a16:creationId xmlns:a16="http://schemas.microsoft.com/office/drawing/2014/main" id="{5F930C46-3A8B-FF39-0B0D-F092470D0EF8}"/>
              </a:ext>
            </a:extLst>
          </p:cNvPr>
          <p:cNvSpPr>
            <a:spLocks noGrp="1"/>
          </p:cNvSpPr>
          <p:nvPr>
            <p:ph type="dt" sz="half" idx="14"/>
          </p:nvPr>
        </p:nvSpPr>
        <p:spPr/>
        <p:txBody>
          <a:bodyPr/>
          <a:lstStyle/>
          <a:p>
            <a:r>
              <a:rPr lang="de-DE"/>
              <a:t>2023-08-09</a:t>
            </a:r>
          </a:p>
        </p:txBody>
      </p:sp>
      <p:sp>
        <p:nvSpPr>
          <p:cNvPr id="5" name="Fußzeilenplatzhalter 4">
            <a:extLst>
              <a:ext uri="{FF2B5EF4-FFF2-40B4-BE49-F238E27FC236}">
                <a16:creationId xmlns:a16="http://schemas.microsoft.com/office/drawing/2014/main" id="{7CC757F5-A13F-996D-0553-81CE2C5EC57B}"/>
              </a:ext>
            </a:extLst>
          </p:cNvPr>
          <p:cNvSpPr>
            <a:spLocks noGrp="1"/>
          </p:cNvSpPr>
          <p:nvPr>
            <p:ph type="ftr" sz="quarter" idx="15"/>
          </p:nvPr>
        </p:nvSpPr>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09DC55F3-658D-9EBB-5835-6938006E87D3}"/>
              </a:ext>
            </a:extLst>
          </p:cNvPr>
          <p:cNvSpPr>
            <a:spLocks noGrp="1"/>
          </p:cNvSpPr>
          <p:nvPr>
            <p:ph type="sldNum" sz="quarter" idx="16"/>
          </p:nvPr>
        </p:nvSpPr>
        <p:spPr/>
        <p:txBody>
          <a:bodyPr/>
          <a:lstStyle/>
          <a:p>
            <a:fld id="{D56DEA4E-9A4F-49A7-B5E6-68940AC9F531}" type="slidenum">
              <a:rPr lang="de-DE" smtClean="0"/>
              <a:pPr/>
              <a:t>23</a:t>
            </a:fld>
            <a:endParaRPr lang="de-DE"/>
          </a:p>
        </p:txBody>
      </p:sp>
      <p:pic>
        <p:nvPicPr>
          <p:cNvPr id="2050" name="Picture 2">
            <a:extLst>
              <a:ext uri="{FF2B5EF4-FFF2-40B4-BE49-F238E27FC236}">
                <a16:creationId xmlns:a16="http://schemas.microsoft.com/office/drawing/2014/main" id="{D3E28706-E642-201D-C77A-E8C953957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435"/>
            <a:ext cx="7545560" cy="4445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47CF4DC-88AF-F2DC-1954-9DF4E5A1FA89}"/>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tretch/>
        </p:blipFill>
        <p:spPr bwMode="auto">
          <a:xfrm>
            <a:off x="7444817" y="473825"/>
            <a:ext cx="4747183" cy="5882525"/>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448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ußzeilenplatzhalter 7">
            <a:extLst>
              <a:ext uri="{FF2B5EF4-FFF2-40B4-BE49-F238E27FC236}">
                <a16:creationId xmlns:a16="http://schemas.microsoft.com/office/drawing/2014/main" id="{4FE7CA56-A726-30FF-1791-100AEFF1FA0F}"/>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p>
        </p:txBody>
      </p:sp>
      <p:sp>
        <p:nvSpPr>
          <p:cNvPr id="9" name="Foliennummernplatzhalter 8">
            <a:extLst>
              <a:ext uri="{FF2B5EF4-FFF2-40B4-BE49-F238E27FC236}">
                <a16:creationId xmlns:a16="http://schemas.microsoft.com/office/drawing/2014/main" id="{3A474EC9-CE2D-9496-E082-D70CFAB31FE8}"/>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24</a:t>
            </a:fld>
            <a:endParaRPr lang="de-DE"/>
          </a:p>
        </p:txBody>
      </p:sp>
      <p:pic>
        <p:nvPicPr>
          <p:cNvPr id="11" name="Inhaltsplatzhalter 10" descr="Ein Bild, das Text, Screenshot, Schrift, Reihe enthält.&#10;&#10;Automatisch generierte Beschreibung">
            <a:extLst>
              <a:ext uri="{FF2B5EF4-FFF2-40B4-BE49-F238E27FC236}">
                <a16:creationId xmlns:a16="http://schemas.microsoft.com/office/drawing/2014/main" id="{7D3D918B-D72A-5186-24FF-CA15BBF37FD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14497" y="0"/>
            <a:ext cx="8893175" cy="6222710"/>
          </a:xfrm>
        </p:spPr>
      </p:pic>
      <p:sp>
        <p:nvSpPr>
          <p:cNvPr id="7" name="Datumsplatzhalter 6">
            <a:extLst>
              <a:ext uri="{FF2B5EF4-FFF2-40B4-BE49-F238E27FC236}">
                <a16:creationId xmlns:a16="http://schemas.microsoft.com/office/drawing/2014/main" id="{B4478C80-BF66-6809-085D-48EA1E12A1AF}"/>
              </a:ext>
            </a:extLst>
          </p:cNvPr>
          <p:cNvSpPr>
            <a:spLocks noGrp="1"/>
          </p:cNvSpPr>
          <p:nvPr>
            <p:ph type="dt" sz="half" idx="4294967295"/>
          </p:nvPr>
        </p:nvSpPr>
        <p:spPr>
          <a:xfrm>
            <a:off x="0" y="6356350"/>
            <a:ext cx="1141413" cy="365125"/>
          </a:xfrm>
        </p:spPr>
        <p:txBody>
          <a:bodyPr/>
          <a:lstStyle/>
          <a:p>
            <a:r>
              <a:rPr lang="de-DE"/>
              <a:t>2023-08-09</a:t>
            </a:r>
          </a:p>
        </p:txBody>
      </p:sp>
    </p:spTree>
    <p:extLst>
      <p:ext uri="{BB962C8B-B14F-4D97-AF65-F5344CB8AC3E}">
        <p14:creationId xmlns:p14="http://schemas.microsoft.com/office/powerpoint/2010/main" val="3049758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B86DCD8C-90A6-4D7F-CB8C-C91BFFCFA390}"/>
              </a:ext>
            </a:extLst>
          </p:cNvPr>
          <p:cNvSpPr>
            <a:spLocks noGrp="1"/>
          </p:cNvSpPr>
          <p:nvPr>
            <p:ph type="dt" sz="half" idx="4294967295"/>
          </p:nvPr>
        </p:nvSpPr>
        <p:spPr>
          <a:xfrm>
            <a:off x="10266363" y="6337300"/>
            <a:ext cx="1925637" cy="268288"/>
          </a:xfrm>
          <a:prstGeom prst="rect">
            <a:avLst/>
          </a:prstGeom>
        </p:spPr>
        <p:txBody>
          <a:bodyPr/>
          <a:lstStyle/>
          <a:p>
            <a:r>
              <a:rPr lang="de-DE"/>
              <a:t>2023-08-09</a:t>
            </a:r>
          </a:p>
        </p:txBody>
      </p:sp>
      <p:sp>
        <p:nvSpPr>
          <p:cNvPr id="6" name="Foliennummernplatzhalter 5">
            <a:extLst>
              <a:ext uri="{FF2B5EF4-FFF2-40B4-BE49-F238E27FC236}">
                <a16:creationId xmlns:a16="http://schemas.microsoft.com/office/drawing/2014/main" id="{4B071BD3-D46D-56F0-B819-994B510E2965}"/>
              </a:ext>
            </a:extLst>
          </p:cNvPr>
          <p:cNvSpPr>
            <a:spLocks noGrp="1"/>
          </p:cNvSpPr>
          <p:nvPr>
            <p:ph type="sldNum" sz="quarter" idx="4294967295"/>
          </p:nvPr>
        </p:nvSpPr>
        <p:spPr>
          <a:xfrm>
            <a:off x="11583988" y="6337300"/>
            <a:ext cx="608012" cy="268288"/>
          </a:xfrm>
          <a:prstGeom prst="rect">
            <a:avLst/>
          </a:prstGeom>
        </p:spPr>
        <p:txBody>
          <a:bodyPr/>
          <a:lstStyle/>
          <a:p>
            <a:fld id="{D56DEA4E-9A4F-49A7-B5E6-68940AC9F531}" type="slidenum">
              <a:rPr lang="de-DE" smtClean="0"/>
              <a:t>25</a:t>
            </a:fld>
            <a:endParaRPr lang="de-DE"/>
          </a:p>
        </p:txBody>
      </p:sp>
      <p:pic>
        <p:nvPicPr>
          <p:cNvPr id="11" name="Inhaltsplatzhalter 10">
            <a:extLst>
              <a:ext uri="{FF2B5EF4-FFF2-40B4-BE49-F238E27FC236}">
                <a16:creationId xmlns:a16="http://schemas.microsoft.com/office/drawing/2014/main" id="{28FBC621-B32E-B509-72A6-61B9E5416554}"/>
              </a:ext>
            </a:extLst>
          </p:cNvPr>
          <p:cNvPicPr>
            <a:picLocks noGrp="1" noChangeAspect="1"/>
          </p:cNvPicPr>
          <p:nvPr>
            <p:ph idx="4294967295"/>
          </p:nvPr>
        </p:nvPicPr>
        <p:blipFill>
          <a:blip r:embed="rId3"/>
          <a:stretch>
            <a:fillRect/>
          </a:stretch>
        </p:blipFill>
        <p:spPr>
          <a:xfrm>
            <a:off x="0" y="623888"/>
            <a:ext cx="5602288" cy="5610225"/>
          </a:xfrm>
        </p:spPr>
      </p:pic>
      <p:pic>
        <p:nvPicPr>
          <p:cNvPr id="5" name="Grafik 4" descr="Ein Bild, das Text, Screenshot, Schrift, Zahl enthält.&#10;&#10;Automatisch generierte Beschreibung">
            <a:extLst>
              <a:ext uri="{FF2B5EF4-FFF2-40B4-BE49-F238E27FC236}">
                <a16:creationId xmlns:a16="http://schemas.microsoft.com/office/drawing/2014/main" id="{9ACB1459-4DF7-3038-7F52-EF096C7A8A25}"/>
              </a:ext>
            </a:extLst>
          </p:cNvPr>
          <p:cNvPicPr>
            <a:picLocks noChangeAspect="1"/>
          </p:cNvPicPr>
          <p:nvPr/>
        </p:nvPicPr>
        <p:blipFill rotWithShape="1">
          <a:blip r:embed="rId4">
            <a:extLst>
              <a:ext uri="{28A0092B-C50C-407E-A947-70E740481C1C}">
                <a14:useLocalDpi xmlns:a14="http://schemas.microsoft.com/office/drawing/2010/main" val="0"/>
              </a:ext>
            </a:extLst>
          </a:blip>
          <a:srcRect l="11123" t="7163" r="11256" b="3761"/>
          <a:stretch/>
        </p:blipFill>
        <p:spPr>
          <a:xfrm>
            <a:off x="6091991" y="623454"/>
            <a:ext cx="5894961" cy="5611090"/>
          </a:xfrm>
          <a:prstGeom prst="rect">
            <a:avLst/>
          </a:prstGeom>
        </p:spPr>
      </p:pic>
    </p:spTree>
    <p:extLst>
      <p:ext uri="{BB962C8B-B14F-4D97-AF65-F5344CB8AC3E}">
        <p14:creationId xmlns:p14="http://schemas.microsoft.com/office/powerpoint/2010/main" val="813631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7DF25A8-DD20-7954-613B-8482ED169B73}"/>
              </a:ext>
            </a:extLst>
          </p:cNvPr>
          <p:cNvPicPr>
            <a:picLocks noChangeAspect="1"/>
          </p:cNvPicPr>
          <p:nvPr/>
        </p:nvPicPr>
        <p:blipFill>
          <a:blip r:embed="rId3"/>
          <a:stretch>
            <a:fillRect/>
          </a:stretch>
        </p:blipFill>
        <p:spPr>
          <a:xfrm>
            <a:off x="70564" y="2329472"/>
            <a:ext cx="6383370" cy="3950970"/>
          </a:xfrm>
          <a:prstGeom prst="rect">
            <a:avLst/>
          </a:prstGeom>
        </p:spPr>
      </p:pic>
      <p:sp>
        <p:nvSpPr>
          <p:cNvPr id="4" name="AutoShape 4">
            <a:extLst>
              <a:ext uri="{FF2B5EF4-FFF2-40B4-BE49-F238E27FC236}">
                <a16:creationId xmlns:a16="http://schemas.microsoft.com/office/drawing/2014/main" id="{35A88644-8D43-A123-A1B8-E793C9A1E1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6" name="Grafik 5">
            <a:extLst>
              <a:ext uri="{FF2B5EF4-FFF2-40B4-BE49-F238E27FC236}">
                <a16:creationId xmlns:a16="http://schemas.microsoft.com/office/drawing/2014/main" id="{08FB1630-B1E2-5CF6-FB1A-4F5DD45C4C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3981" y="158571"/>
            <a:ext cx="5618019" cy="6179820"/>
          </a:xfrm>
          <a:prstGeom prst="rect">
            <a:avLst/>
          </a:prstGeom>
        </p:spPr>
      </p:pic>
      <p:pic>
        <p:nvPicPr>
          <p:cNvPr id="7" name="Picture 4">
            <a:extLst>
              <a:ext uri="{FF2B5EF4-FFF2-40B4-BE49-F238E27FC236}">
                <a16:creationId xmlns:a16="http://schemas.microsoft.com/office/drawing/2014/main" id="{A4F88EF5-4A86-B1C4-F5FD-BD65A1CFD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1140" y="158571"/>
            <a:ext cx="3697685" cy="1937917"/>
          </a:xfrm>
          <a:prstGeom prst="rect">
            <a:avLst/>
          </a:prstGeom>
          <a:noFill/>
          <a:extLst>
            <a:ext uri="{909E8E84-426E-40DD-AFC4-6F175D3DCCD1}">
              <a14:hiddenFill xmlns:a14="http://schemas.microsoft.com/office/drawing/2010/main">
                <a:solidFill>
                  <a:srgbClr val="FFFFFF"/>
                </a:solidFill>
              </a14:hiddenFill>
            </a:ext>
          </a:extLst>
        </p:spPr>
      </p:pic>
      <p:sp>
        <p:nvSpPr>
          <p:cNvPr id="8" name="Datumsplatzhalter 7">
            <a:extLst>
              <a:ext uri="{FF2B5EF4-FFF2-40B4-BE49-F238E27FC236}">
                <a16:creationId xmlns:a16="http://schemas.microsoft.com/office/drawing/2014/main" id="{CC7A0AE6-3439-8FC2-540E-C817C44BC24B}"/>
              </a:ext>
            </a:extLst>
          </p:cNvPr>
          <p:cNvSpPr>
            <a:spLocks noGrp="1"/>
          </p:cNvSpPr>
          <p:nvPr>
            <p:ph type="dt" sz="half" idx="4294967295"/>
          </p:nvPr>
        </p:nvSpPr>
        <p:spPr>
          <a:xfrm>
            <a:off x="0" y="6356350"/>
            <a:ext cx="1141413" cy="365125"/>
          </a:xfrm>
        </p:spPr>
        <p:txBody>
          <a:bodyPr/>
          <a:lstStyle/>
          <a:p>
            <a:r>
              <a:rPr lang="de-DE"/>
              <a:t>2023-08-09</a:t>
            </a:r>
          </a:p>
        </p:txBody>
      </p:sp>
      <p:sp>
        <p:nvSpPr>
          <p:cNvPr id="9" name="Fußzeilenplatzhalter 8">
            <a:extLst>
              <a:ext uri="{FF2B5EF4-FFF2-40B4-BE49-F238E27FC236}">
                <a16:creationId xmlns:a16="http://schemas.microsoft.com/office/drawing/2014/main" id="{894547DE-C50F-E694-5266-11507DDBA399}"/>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10" name="Foliennummernplatzhalter 9">
            <a:extLst>
              <a:ext uri="{FF2B5EF4-FFF2-40B4-BE49-F238E27FC236}">
                <a16:creationId xmlns:a16="http://schemas.microsoft.com/office/drawing/2014/main" id="{BD4EA9FA-2FAA-6250-2516-4DC3EAFE8AC7}"/>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26</a:t>
            </a:fld>
            <a:endParaRPr lang="de-DE"/>
          </a:p>
        </p:txBody>
      </p:sp>
    </p:spTree>
    <p:extLst>
      <p:ext uri="{BB962C8B-B14F-4D97-AF65-F5344CB8AC3E}">
        <p14:creationId xmlns:p14="http://schemas.microsoft.com/office/powerpoint/2010/main" val="1473179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7DF25A8-DD20-7954-613B-8482ED169B73}"/>
              </a:ext>
            </a:extLst>
          </p:cNvPr>
          <p:cNvPicPr>
            <a:picLocks noChangeAspect="1"/>
          </p:cNvPicPr>
          <p:nvPr/>
        </p:nvPicPr>
        <p:blipFill>
          <a:blip r:embed="rId3"/>
          <a:stretch>
            <a:fillRect/>
          </a:stretch>
        </p:blipFill>
        <p:spPr>
          <a:xfrm>
            <a:off x="70564" y="2324709"/>
            <a:ext cx="6383370" cy="3950970"/>
          </a:xfrm>
          <a:prstGeom prst="rect">
            <a:avLst/>
          </a:prstGeom>
        </p:spPr>
      </p:pic>
      <p:sp>
        <p:nvSpPr>
          <p:cNvPr id="4" name="AutoShape 4">
            <a:extLst>
              <a:ext uri="{FF2B5EF4-FFF2-40B4-BE49-F238E27FC236}">
                <a16:creationId xmlns:a16="http://schemas.microsoft.com/office/drawing/2014/main" id="{35A88644-8D43-A123-A1B8-E793C9A1E1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6" name="Grafik 5">
            <a:extLst>
              <a:ext uri="{FF2B5EF4-FFF2-40B4-BE49-F238E27FC236}">
                <a16:creationId xmlns:a16="http://schemas.microsoft.com/office/drawing/2014/main" id="{08FB1630-B1E2-5CF6-FB1A-4F5DD45C4C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3981" y="158571"/>
            <a:ext cx="5618019" cy="6179820"/>
          </a:xfrm>
          <a:prstGeom prst="rect">
            <a:avLst/>
          </a:prstGeom>
        </p:spPr>
      </p:pic>
      <p:pic>
        <p:nvPicPr>
          <p:cNvPr id="7" name="Picture 4">
            <a:extLst>
              <a:ext uri="{FF2B5EF4-FFF2-40B4-BE49-F238E27FC236}">
                <a16:creationId xmlns:a16="http://schemas.microsoft.com/office/drawing/2014/main" id="{A4F88EF5-4A86-B1C4-F5FD-BD65A1CFD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1140" y="158571"/>
            <a:ext cx="3697685" cy="1937917"/>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44D680B9-3031-B2C9-B88D-23A700BAD735}"/>
              </a:ext>
            </a:extLst>
          </p:cNvPr>
          <p:cNvSpPr/>
          <p:nvPr/>
        </p:nvSpPr>
        <p:spPr>
          <a:xfrm>
            <a:off x="9060180" y="2553918"/>
            <a:ext cx="3078480" cy="11570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6A120D70-A484-4A72-24D2-2C96970E0214}"/>
              </a:ext>
            </a:extLst>
          </p:cNvPr>
          <p:cNvSpPr/>
          <p:nvPr/>
        </p:nvSpPr>
        <p:spPr>
          <a:xfrm>
            <a:off x="541020" y="3132428"/>
            <a:ext cx="3512820" cy="11042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Datumsplatzhalter 9">
            <a:extLst>
              <a:ext uri="{FF2B5EF4-FFF2-40B4-BE49-F238E27FC236}">
                <a16:creationId xmlns:a16="http://schemas.microsoft.com/office/drawing/2014/main" id="{B590CA62-D042-EC3F-FBEF-555CC24DA34B}"/>
              </a:ext>
            </a:extLst>
          </p:cNvPr>
          <p:cNvSpPr>
            <a:spLocks noGrp="1"/>
          </p:cNvSpPr>
          <p:nvPr>
            <p:ph type="dt" sz="half" idx="4294967295"/>
          </p:nvPr>
        </p:nvSpPr>
        <p:spPr>
          <a:xfrm>
            <a:off x="0" y="6356350"/>
            <a:ext cx="1141413" cy="365125"/>
          </a:xfrm>
        </p:spPr>
        <p:txBody>
          <a:bodyPr/>
          <a:lstStyle/>
          <a:p>
            <a:r>
              <a:rPr lang="de-DE"/>
              <a:t>2023-08-09</a:t>
            </a:r>
          </a:p>
        </p:txBody>
      </p:sp>
      <p:sp>
        <p:nvSpPr>
          <p:cNvPr id="11" name="Fußzeilenplatzhalter 10">
            <a:extLst>
              <a:ext uri="{FF2B5EF4-FFF2-40B4-BE49-F238E27FC236}">
                <a16:creationId xmlns:a16="http://schemas.microsoft.com/office/drawing/2014/main" id="{FDD03434-5ADB-726C-2E04-70E46657C557}"/>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12" name="Foliennummernplatzhalter 11">
            <a:extLst>
              <a:ext uri="{FF2B5EF4-FFF2-40B4-BE49-F238E27FC236}">
                <a16:creationId xmlns:a16="http://schemas.microsoft.com/office/drawing/2014/main" id="{76C7DFC4-D832-71C0-B325-2828A155023F}"/>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27</a:t>
            </a:fld>
            <a:endParaRPr lang="de-DE"/>
          </a:p>
        </p:txBody>
      </p:sp>
    </p:spTree>
    <p:extLst>
      <p:ext uri="{BB962C8B-B14F-4D97-AF65-F5344CB8AC3E}">
        <p14:creationId xmlns:p14="http://schemas.microsoft.com/office/powerpoint/2010/main" val="2359094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7DF25A8-DD20-7954-613B-8482ED169B73}"/>
              </a:ext>
            </a:extLst>
          </p:cNvPr>
          <p:cNvPicPr>
            <a:picLocks noChangeAspect="1"/>
          </p:cNvPicPr>
          <p:nvPr/>
        </p:nvPicPr>
        <p:blipFill>
          <a:blip r:embed="rId3"/>
          <a:stretch>
            <a:fillRect/>
          </a:stretch>
        </p:blipFill>
        <p:spPr>
          <a:xfrm>
            <a:off x="70564" y="2324709"/>
            <a:ext cx="6383370" cy="3950970"/>
          </a:xfrm>
          <a:prstGeom prst="rect">
            <a:avLst/>
          </a:prstGeom>
        </p:spPr>
      </p:pic>
      <p:sp>
        <p:nvSpPr>
          <p:cNvPr id="4" name="AutoShape 4">
            <a:extLst>
              <a:ext uri="{FF2B5EF4-FFF2-40B4-BE49-F238E27FC236}">
                <a16:creationId xmlns:a16="http://schemas.microsoft.com/office/drawing/2014/main" id="{35A88644-8D43-A123-A1B8-E793C9A1E1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6" name="Grafik 5">
            <a:extLst>
              <a:ext uri="{FF2B5EF4-FFF2-40B4-BE49-F238E27FC236}">
                <a16:creationId xmlns:a16="http://schemas.microsoft.com/office/drawing/2014/main" id="{08FB1630-B1E2-5CF6-FB1A-4F5DD45C4C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3981" y="158571"/>
            <a:ext cx="5618019" cy="6179820"/>
          </a:xfrm>
          <a:prstGeom prst="rect">
            <a:avLst/>
          </a:prstGeom>
        </p:spPr>
      </p:pic>
      <p:pic>
        <p:nvPicPr>
          <p:cNvPr id="7" name="Picture 4">
            <a:extLst>
              <a:ext uri="{FF2B5EF4-FFF2-40B4-BE49-F238E27FC236}">
                <a16:creationId xmlns:a16="http://schemas.microsoft.com/office/drawing/2014/main" id="{A4F88EF5-4A86-B1C4-F5FD-BD65A1CFD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1140" y="158571"/>
            <a:ext cx="3697685" cy="1937917"/>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44D680B9-3031-B2C9-B88D-23A700BAD735}"/>
              </a:ext>
            </a:extLst>
          </p:cNvPr>
          <p:cNvSpPr/>
          <p:nvPr/>
        </p:nvSpPr>
        <p:spPr>
          <a:xfrm>
            <a:off x="7759125" y="220233"/>
            <a:ext cx="2874461" cy="13283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6A120D70-A484-4A72-24D2-2C96970E0214}"/>
              </a:ext>
            </a:extLst>
          </p:cNvPr>
          <p:cNvSpPr/>
          <p:nvPr/>
        </p:nvSpPr>
        <p:spPr>
          <a:xfrm>
            <a:off x="1531620" y="4534508"/>
            <a:ext cx="4617720" cy="608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Datumsplatzhalter 9">
            <a:extLst>
              <a:ext uri="{FF2B5EF4-FFF2-40B4-BE49-F238E27FC236}">
                <a16:creationId xmlns:a16="http://schemas.microsoft.com/office/drawing/2014/main" id="{20A327B0-CECB-EF06-E5B1-24013A34A2B3}"/>
              </a:ext>
            </a:extLst>
          </p:cNvPr>
          <p:cNvSpPr>
            <a:spLocks noGrp="1"/>
          </p:cNvSpPr>
          <p:nvPr>
            <p:ph type="dt" sz="half" idx="4294967295"/>
          </p:nvPr>
        </p:nvSpPr>
        <p:spPr>
          <a:xfrm>
            <a:off x="0" y="6356350"/>
            <a:ext cx="1141413" cy="365125"/>
          </a:xfrm>
        </p:spPr>
        <p:txBody>
          <a:bodyPr/>
          <a:lstStyle/>
          <a:p>
            <a:r>
              <a:rPr lang="de-DE"/>
              <a:t>2023-08-09</a:t>
            </a:r>
          </a:p>
        </p:txBody>
      </p:sp>
      <p:sp>
        <p:nvSpPr>
          <p:cNvPr id="11" name="Fußzeilenplatzhalter 10">
            <a:extLst>
              <a:ext uri="{FF2B5EF4-FFF2-40B4-BE49-F238E27FC236}">
                <a16:creationId xmlns:a16="http://schemas.microsoft.com/office/drawing/2014/main" id="{72619CA5-AD77-4C31-F0EC-2BEDB856F488}"/>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12" name="Foliennummernplatzhalter 11">
            <a:extLst>
              <a:ext uri="{FF2B5EF4-FFF2-40B4-BE49-F238E27FC236}">
                <a16:creationId xmlns:a16="http://schemas.microsoft.com/office/drawing/2014/main" id="{9E641AE4-3266-DAE4-AAEC-6714D175D539}"/>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28</a:t>
            </a:fld>
            <a:endParaRPr lang="de-DE"/>
          </a:p>
        </p:txBody>
      </p:sp>
    </p:spTree>
    <p:extLst>
      <p:ext uri="{BB962C8B-B14F-4D97-AF65-F5344CB8AC3E}">
        <p14:creationId xmlns:p14="http://schemas.microsoft.com/office/powerpoint/2010/main" val="655071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7DF25A8-DD20-7954-613B-8482ED169B73}"/>
              </a:ext>
            </a:extLst>
          </p:cNvPr>
          <p:cNvPicPr>
            <a:picLocks noChangeAspect="1"/>
          </p:cNvPicPr>
          <p:nvPr/>
        </p:nvPicPr>
        <p:blipFill>
          <a:blip r:embed="rId3"/>
          <a:stretch>
            <a:fillRect/>
          </a:stretch>
        </p:blipFill>
        <p:spPr>
          <a:xfrm>
            <a:off x="70564" y="2324709"/>
            <a:ext cx="6383370" cy="3950970"/>
          </a:xfrm>
          <a:prstGeom prst="rect">
            <a:avLst/>
          </a:prstGeom>
        </p:spPr>
      </p:pic>
      <p:sp>
        <p:nvSpPr>
          <p:cNvPr id="4" name="AutoShape 4">
            <a:extLst>
              <a:ext uri="{FF2B5EF4-FFF2-40B4-BE49-F238E27FC236}">
                <a16:creationId xmlns:a16="http://schemas.microsoft.com/office/drawing/2014/main" id="{35A88644-8D43-A123-A1B8-E793C9A1E1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6" name="Grafik 5">
            <a:extLst>
              <a:ext uri="{FF2B5EF4-FFF2-40B4-BE49-F238E27FC236}">
                <a16:creationId xmlns:a16="http://schemas.microsoft.com/office/drawing/2014/main" id="{08FB1630-B1E2-5CF6-FB1A-4F5DD45C4C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3981" y="158571"/>
            <a:ext cx="5618019" cy="6179820"/>
          </a:xfrm>
          <a:prstGeom prst="rect">
            <a:avLst/>
          </a:prstGeom>
        </p:spPr>
      </p:pic>
      <p:pic>
        <p:nvPicPr>
          <p:cNvPr id="7" name="Picture 4">
            <a:extLst>
              <a:ext uri="{FF2B5EF4-FFF2-40B4-BE49-F238E27FC236}">
                <a16:creationId xmlns:a16="http://schemas.microsoft.com/office/drawing/2014/main" id="{A4F88EF5-4A86-B1C4-F5FD-BD65A1CFD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1140" y="158571"/>
            <a:ext cx="3697685" cy="1937917"/>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44D680B9-3031-B2C9-B88D-23A700BAD735}"/>
              </a:ext>
            </a:extLst>
          </p:cNvPr>
          <p:cNvSpPr/>
          <p:nvPr/>
        </p:nvSpPr>
        <p:spPr>
          <a:xfrm>
            <a:off x="6682740" y="2669971"/>
            <a:ext cx="2278380" cy="10562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6A120D70-A484-4A72-24D2-2C96970E0214}"/>
              </a:ext>
            </a:extLst>
          </p:cNvPr>
          <p:cNvSpPr/>
          <p:nvPr/>
        </p:nvSpPr>
        <p:spPr>
          <a:xfrm>
            <a:off x="1505839" y="5171387"/>
            <a:ext cx="2372741" cy="4597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Datumsplatzhalter 9">
            <a:extLst>
              <a:ext uri="{FF2B5EF4-FFF2-40B4-BE49-F238E27FC236}">
                <a16:creationId xmlns:a16="http://schemas.microsoft.com/office/drawing/2014/main" id="{7C8D3E1C-11BF-0BFA-8449-58398DCE186C}"/>
              </a:ext>
            </a:extLst>
          </p:cNvPr>
          <p:cNvSpPr>
            <a:spLocks noGrp="1"/>
          </p:cNvSpPr>
          <p:nvPr>
            <p:ph type="dt" sz="half" idx="4294967295"/>
          </p:nvPr>
        </p:nvSpPr>
        <p:spPr>
          <a:xfrm>
            <a:off x="0" y="6356350"/>
            <a:ext cx="1141413" cy="365125"/>
          </a:xfrm>
        </p:spPr>
        <p:txBody>
          <a:bodyPr/>
          <a:lstStyle/>
          <a:p>
            <a:r>
              <a:rPr lang="de-DE"/>
              <a:t>2023-08-09</a:t>
            </a:r>
          </a:p>
        </p:txBody>
      </p:sp>
      <p:sp>
        <p:nvSpPr>
          <p:cNvPr id="11" name="Fußzeilenplatzhalter 10">
            <a:extLst>
              <a:ext uri="{FF2B5EF4-FFF2-40B4-BE49-F238E27FC236}">
                <a16:creationId xmlns:a16="http://schemas.microsoft.com/office/drawing/2014/main" id="{79DF5C23-11A8-67F1-0F8C-32A2FD36EAC2}"/>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12" name="Foliennummernplatzhalter 11">
            <a:extLst>
              <a:ext uri="{FF2B5EF4-FFF2-40B4-BE49-F238E27FC236}">
                <a16:creationId xmlns:a16="http://schemas.microsoft.com/office/drawing/2014/main" id="{3C58FD22-E056-1F5D-9AEC-A5AA2542DACC}"/>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29</a:t>
            </a:fld>
            <a:endParaRPr lang="de-DE"/>
          </a:p>
        </p:txBody>
      </p:sp>
    </p:spTree>
    <p:extLst>
      <p:ext uri="{BB962C8B-B14F-4D97-AF65-F5344CB8AC3E}">
        <p14:creationId xmlns:p14="http://schemas.microsoft.com/office/powerpoint/2010/main" val="3830990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2A562-666A-4590-BED0-FB8E157D35F7}"/>
              </a:ext>
            </a:extLst>
          </p:cNvPr>
          <p:cNvSpPr>
            <a:spLocks noGrp="1"/>
          </p:cNvSpPr>
          <p:nvPr>
            <p:ph type="title"/>
          </p:nvPr>
        </p:nvSpPr>
        <p:spPr>
          <a:xfrm>
            <a:off x="203199" y="1066800"/>
            <a:ext cx="3444876" cy="623888"/>
          </a:xfrm>
        </p:spPr>
        <p:txBody>
          <a:bodyPr/>
          <a:lstStyle/>
          <a:p>
            <a:pPr algn="ctr"/>
            <a:r>
              <a:rPr lang="en-US" sz="3200"/>
              <a:t>Thomas Schühly</a:t>
            </a:r>
          </a:p>
        </p:txBody>
      </p:sp>
      <p:sp>
        <p:nvSpPr>
          <p:cNvPr id="3" name="Inhaltsplatzhalter 2">
            <a:extLst>
              <a:ext uri="{FF2B5EF4-FFF2-40B4-BE49-F238E27FC236}">
                <a16:creationId xmlns:a16="http://schemas.microsoft.com/office/drawing/2014/main" id="{0E791C30-4282-442C-9DB6-1E17DE98A7AF}"/>
              </a:ext>
            </a:extLst>
          </p:cNvPr>
          <p:cNvSpPr>
            <a:spLocks noGrp="1"/>
          </p:cNvSpPr>
          <p:nvPr>
            <p:ph idx="1"/>
          </p:nvPr>
        </p:nvSpPr>
        <p:spPr>
          <a:xfrm>
            <a:off x="4043363" y="1066802"/>
            <a:ext cx="7813675" cy="4738686"/>
          </a:xfrm>
        </p:spPr>
        <p:txBody>
          <a:bodyPr>
            <a:normAutofit/>
          </a:bodyPr>
          <a:lstStyle/>
          <a:p>
            <a:r>
              <a:rPr lang="en-US" sz="2400"/>
              <a:t>Spring Boot + Kotlin = </a:t>
            </a:r>
            <a:r>
              <a:rPr lang="de-DE" sz="2400"/>
              <a:t>❤️</a:t>
            </a:r>
            <a:endParaRPr lang="en-US" sz="2400"/>
          </a:p>
          <a:p>
            <a:r>
              <a:rPr lang="en-US" sz="2400"/>
              <a:t>Blogging on </a:t>
            </a:r>
            <a:r>
              <a:rPr lang="en-US" sz="2400">
                <a:hlinkClick r:id="rId3"/>
              </a:rPr>
              <a:t>tschuehly.de</a:t>
            </a:r>
            <a:endParaRPr lang="en-US" sz="2400"/>
          </a:p>
          <a:p>
            <a:r>
              <a:rPr lang="en-US" sz="2400"/>
              <a:t>Freelance Web Developer</a:t>
            </a:r>
          </a:p>
          <a:p>
            <a:r>
              <a:rPr lang="en-US" sz="2400"/>
              <a:t>Open-Source Developer:</a:t>
            </a:r>
          </a:p>
          <a:p>
            <a:pPr lvl="1"/>
            <a:r>
              <a:rPr lang="en-US" sz="2400">
                <a:hlinkClick r:id="rId4"/>
              </a:rPr>
              <a:t>github.com/</a:t>
            </a:r>
            <a:r>
              <a:rPr lang="en-US" sz="2400" err="1">
                <a:hlinkClick r:id="rId4"/>
              </a:rPr>
              <a:t>tschuehly</a:t>
            </a:r>
            <a:r>
              <a:rPr lang="en-US" sz="2400">
                <a:hlinkClick r:id="rId4"/>
              </a:rPr>
              <a:t>/spring-view-component</a:t>
            </a:r>
            <a:endParaRPr lang="en-US" sz="2400"/>
          </a:p>
          <a:p>
            <a:pPr lvl="1"/>
            <a:r>
              <a:rPr lang="en-US" sz="2400">
                <a:hlinkClick r:id="rId5"/>
              </a:rPr>
              <a:t>github.com/</a:t>
            </a:r>
            <a:r>
              <a:rPr lang="en-US" sz="2400" err="1">
                <a:hlinkClick r:id="rId5"/>
              </a:rPr>
              <a:t>tschuehly</a:t>
            </a:r>
            <a:r>
              <a:rPr lang="en-US" sz="2400">
                <a:hlinkClick r:id="rId5"/>
              </a:rPr>
              <a:t>/</a:t>
            </a:r>
            <a:r>
              <a:rPr lang="en-US" sz="2400" err="1">
                <a:hlinkClick r:id="rId5"/>
              </a:rPr>
              <a:t>supabase</a:t>
            </a:r>
            <a:r>
              <a:rPr lang="en-US" sz="2400">
                <a:hlinkClick r:id="rId5"/>
              </a:rPr>
              <a:t>-security-spring-boot-starter</a:t>
            </a:r>
            <a:endParaRPr lang="en-US" sz="2400"/>
          </a:p>
          <a:p>
            <a:r>
              <a:rPr lang="en-US" sz="2400"/>
              <a:t>Process Automation Software Engineer @mimacom Germany</a:t>
            </a:r>
          </a:p>
        </p:txBody>
      </p:sp>
      <p:sp>
        <p:nvSpPr>
          <p:cNvPr id="87" name="Textplatzhalter 86">
            <a:extLst>
              <a:ext uri="{FF2B5EF4-FFF2-40B4-BE49-F238E27FC236}">
                <a16:creationId xmlns:a16="http://schemas.microsoft.com/office/drawing/2014/main" id="{AC847CF7-F966-FD90-9631-D6FA378FB740}"/>
              </a:ext>
            </a:extLst>
          </p:cNvPr>
          <p:cNvSpPr>
            <a:spLocks noGrp="1"/>
          </p:cNvSpPr>
          <p:nvPr>
            <p:ph type="body" sz="quarter" idx="14"/>
          </p:nvPr>
        </p:nvSpPr>
        <p:spPr/>
        <p:txBody>
          <a:bodyPr/>
          <a:lstStyle/>
          <a:p>
            <a:endParaRPr lang="de-DE"/>
          </a:p>
        </p:txBody>
      </p:sp>
      <p:sp>
        <p:nvSpPr>
          <p:cNvPr id="88" name="Textplatzhalter 87">
            <a:extLst>
              <a:ext uri="{FF2B5EF4-FFF2-40B4-BE49-F238E27FC236}">
                <a16:creationId xmlns:a16="http://schemas.microsoft.com/office/drawing/2014/main" id="{A873CFA9-A9B4-6799-7F45-A7809CD165F8}"/>
              </a:ext>
            </a:extLst>
          </p:cNvPr>
          <p:cNvSpPr>
            <a:spLocks noGrp="1"/>
          </p:cNvSpPr>
          <p:nvPr>
            <p:ph type="body" sz="quarter" idx="15"/>
          </p:nvPr>
        </p:nvSpPr>
        <p:spPr/>
        <p:txBody>
          <a:bodyPr/>
          <a:lstStyle/>
          <a:p>
            <a:endParaRPr lang="de-DE"/>
          </a:p>
        </p:txBody>
      </p:sp>
      <p:sp>
        <p:nvSpPr>
          <p:cNvPr id="81" name="Fußzeilenplatzhalter 80">
            <a:extLst>
              <a:ext uri="{FF2B5EF4-FFF2-40B4-BE49-F238E27FC236}">
                <a16:creationId xmlns:a16="http://schemas.microsoft.com/office/drawing/2014/main" id="{D3012352-7C1E-E0B6-70B7-573F8A78FE97}"/>
              </a:ext>
            </a:extLst>
          </p:cNvPr>
          <p:cNvSpPr>
            <a:spLocks noGrp="1"/>
          </p:cNvSpPr>
          <p:nvPr>
            <p:ph type="ftr" sz="quarter" idx="17"/>
          </p:nvPr>
        </p:nvSpPr>
        <p:spPr>
          <a:xfrm>
            <a:off x="1332000" y="6356350"/>
            <a:ext cx="9818162" cy="365125"/>
          </a:xfrm>
        </p:spPr>
        <p:txBody>
          <a:bodyPr/>
          <a:lstStyle/>
          <a:p>
            <a:r>
              <a:rPr lang="en-US"/>
              <a:t>Joyful server-side full stack web development with Spring ViewComponent and htmx	                 </a:t>
            </a:r>
            <a:r>
              <a:rPr lang="de-DE"/>
              <a:t>tschuehly.de - @tschuehly</a:t>
            </a:r>
          </a:p>
        </p:txBody>
      </p:sp>
      <p:sp>
        <p:nvSpPr>
          <p:cNvPr id="6" name="Foliennummernplatzhalter 5">
            <a:extLst>
              <a:ext uri="{FF2B5EF4-FFF2-40B4-BE49-F238E27FC236}">
                <a16:creationId xmlns:a16="http://schemas.microsoft.com/office/drawing/2014/main" id="{8D34D6E0-C232-4B74-845A-489DEDEAE66A}"/>
              </a:ext>
            </a:extLst>
          </p:cNvPr>
          <p:cNvSpPr>
            <a:spLocks noGrp="1"/>
          </p:cNvSpPr>
          <p:nvPr>
            <p:ph type="sldNum" sz="quarter" idx="18"/>
          </p:nvPr>
        </p:nvSpPr>
        <p:spPr>
          <a:xfrm>
            <a:off x="11331467" y="6356350"/>
            <a:ext cx="534714" cy="365125"/>
          </a:xfrm>
        </p:spPr>
        <p:txBody>
          <a:bodyPr/>
          <a:lstStyle/>
          <a:p>
            <a:fld id="{D56DEA4E-9A4F-49A7-B5E6-68940AC9F531}" type="slidenum">
              <a:rPr lang="de-DE" smtClean="0"/>
              <a:pPr/>
              <a:t>3</a:t>
            </a:fld>
            <a:endParaRPr lang="de-DE"/>
          </a:p>
        </p:txBody>
      </p:sp>
      <p:pic>
        <p:nvPicPr>
          <p:cNvPr id="90" name="Grafik 89" descr="Ein Bild, das Person, Kleidung, Computer, Menschliches Gesicht enthält.&#10;&#10;Automatisch generierte Beschreibung">
            <a:extLst>
              <a:ext uri="{FF2B5EF4-FFF2-40B4-BE49-F238E27FC236}">
                <a16:creationId xmlns:a16="http://schemas.microsoft.com/office/drawing/2014/main" id="{1ED6D0EC-E9C2-3399-A200-FCF6223FF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199" y="2853573"/>
            <a:ext cx="3365501" cy="2893150"/>
          </a:xfrm>
          <a:prstGeom prst="rect">
            <a:avLst/>
          </a:prstGeom>
        </p:spPr>
      </p:pic>
      <p:sp>
        <p:nvSpPr>
          <p:cNvPr id="4" name="Datumsplatzhalter 3">
            <a:extLst>
              <a:ext uri="{FF2B5EF4-FFF2-40B4-BE49-F238E27FC236}">
                <a16:creationId xmlns:a16="http://schemas.microsoft.com/office/drawing/2014/main" id="{59DA246C-80CF-B6FD-CC0C-265D85AB0A1F}"/>
              </a:ext>
            </a:extLst>
          </p:cNvPr>
          <p:cNvSpPr>
            <a:spLocks noGrp="1"/>
          </p:cNvSpPr>
          <p:nvPr>
            <p:ph type="dt" sz="half" idx="16"/>
          </p:nvPr>
        </p:nvSpPr>
        <p:spPr/>
        <p:txBody>
          <a:bodyPr/>
          <a:lstStyle/>
          <a:p>
            <a:r>
              <a:rPr lang="de-DE"/>
              <a:t>2023-08-09</a:t>
            </a:r>
          </a:p>
        </p:txBody>
      </p:sp>
    </p:spTree>
    <p:extLst>
      <p:ext uri="{BB962C8B-B14F-4D97-AF65-F5344CB8AC3E}">
        <p14:creationId xmlns:p14="http://schemas.microsoft.com/office/powerpoint/2010/main" val="4211486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 Thymeleaf">
            <a:extLst>
              <a:ext uri="{FF2B5EF4-FFF2-40B4-BE49-F238E27FC236}">
                <a16:creationId xmlns:a16="http://schemas.microsoft.com/office/drawing/2014/main" id="{D0537A73-85B4-50E8-28F0-59524C7C4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0828"/>
            <a:ext cx="7405635" cy="150137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7A01A2D5-D0C4-1160-3B64-8DAE6F6D1603}"/>
              </a:ext>
            </a:extLst>
          </p:cNvPr>
          <p:cNvPicPr>
            <a:picLocks noChangeAspect="1"/>
          </p:cNvPicPr>
          <p:nvPr/>
        </p:nvPicPr>
        <p:blipFill>
          <a:blip r:embed="rId4"/>
          <a:stretch>
            <a:fillRect/>
          </a:stretch>
        </p:blipFill>
        <p:spPr>
          <a:xfrm>
            <a:off x="570706" y="4750081"/>
            <a:ext cx="6416596" cy="1398391"/>
          </a:xfrm>
          <a:prstGeom prst="rect">
            <a:avLst/>
          </a:prstGeom>
        </p:spPr>
      </p:pic>
      <p:pic>
        <p:nvPicPr>
          <p:cNvPr id="8" name="Grafik 7">
            <a:extLst>
              <a:ext uri="{FF2B5EF4-FFF2-40B4-BE49-F238E27FC236}">
                <a16:creationId xmlns:a16="http://schemas.microsoft.com/office/drawing/2014/main" id="{7F8E6321-CC02-18EF-E1D8-9006357D2144}"/>
              </a:ext>
            </a:extLst>
          </p:cNvPr>
          <p:cNvPicPr>
            <a:picLocks noChangeAspect="1"/>
          </p:cNvPicPr>
          <p:nvPr/>
        </p:nvPicPr>
        <p:blipFill>
          <a:blip r:embed="rId5"/>
          <a:stretch>
            <a:fillRect/>
          </a:stretch>
        </p:blipFill>
        <p:spPr>
          <a:xfrm>
            <a:off x="7935824" y="625231"/>
            <a:ext cx="3006351" cy="2023285"/>
          </a:xfrm>
          <a:prstGeom prst="rect">
            <a:avLst/>
          </a:prstGeom>
        </p:spPr>
      </p:pic>
      <p:pic>
        <p:nvPicPr>
          <p:cNvPr id="10" name="Grafik 9">
            <a:extLst>
              <a:ext uri="{FF2B5EF4-FFF2-40B4-BE49-F238E27FC236}">
                <a16:creationId xmlns:a16="http://schemas.microsoft.com/office/drawing/2014/main" id="{DCC1AE28-987B-D45D-B2A3-50243BB35180}"/>
              </a:ext>
            </a:extLst>
          </p:cNvPr>
          <p:cNvPicPr>
            <a:picLocks noChangeAspect="1"/>
          </p:cNvPicPr>
          <p:nvPr/>
        </p:nvPicPr>
        <p:blipFill>
          <a:blip r:embed="rId6"/>
          <a:stretch>
            <a:fillRect/>
          </a:stretch>
        </p:blipFill>
        <p:spPr>
          <a:xfrm>
            <a:off x="7665919" y="3058764"/>
            <a:ext cx="4134208" cy="3174005"/>
          </a:xfrm>
          <a:prstGeom prst="rect">
            <a:avLst/>
          </a:prstGeom>
        </p:spPr>
      </p:pic>
      <p:sp>
        <p:nvSpPr>
          <p:cNvPr id="5" name="Datumsplatzhalter 4">
            <a:extLst>
              <a:ext uri="{FF2B5EF4-FFF2-40B4-BE49-F238E27FC236}">
                <a16:creationId xmlns:a16="http://schemas.microsoft.com/office/drawing/2014/main" id="{84163AB2-B1E6-3A8F-D2ED-7EE33C368287}"/>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1C6E4EA7-8C5B-1265-41A8-A55E8F4CF9F3}"/>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7" name="Foliennummernplatzhalter 6">
            <a:extLst>
              <a:ext uri="{FF2B5EF4-FFF2-40B4-BE49-F238E27FC236}">
                <a16:creationId xmlns:a16="http://schemas.microsoft.com/office/drawing/2014/main" id="{BE53396D-ABEF-4932-9E93-63FFBCF741D4}"/>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30</a:t>
            </a:fld>
            <a:endParaRPr lang="de-DE"/>
          </a:p>
        </p:txBody>
      </p:sp>
      <p:pic>
        <p:nvPicPr>
          <p:cNvPr id="3" name="Grafik 2">
            <a:extLst>
              <a:ext uri="{FF2B5EF4-FFF2-40B4-BE49-F238E27FC236}">
                <a16:creationId xmlns:a16="http://schemas.microsoft.com/office/drawing/2014/main" id="{EECA2494-C305-D970-F044-B4DFBFA51330}"/>
              </a:ext>
            </a:extLst>
          </p:cNvPr>
          <p:cNvPicPr>
            <a:picLocks noChangeAspect="1"/>
          </p:cNvPicPr>
          <p:nvPr/>
        </p:nvPicPr>
        <p:blipFill>
          <a:blip r:embed="rId7"/>
          <a:stretch>
            <a:fillRect/>
          </a:stretch>
        </p:blipFill>
        <p:spPr>
          <a:xfrm>
            <a:off x="761400" y="136525"/>
            <a:ext cx="6416596" cy="2755137"/>
          </a:xfrm>
          <a:prstGeom prst="rect">
            <a:avLst/>
          </a:prstGeom>
        </p:spPr>
      </p:pic>
    </p:spTree>
    <p:extLst>
      <p:ext uri="{BB962C8B-B14F-4D97-AF65-F5344CB8AC3E}">
        <p14:creationId xmlns:p14="http://schemas.microsoft.com/office/powerpoint/2010/main" val="634588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ownload - Thymeleaf">
            <a:extLst>
              <a:ext uri="{FF2B5EF4-FFF2-40B4-BE49-F238E27FC236}">
                <a16:creationId xmlns:a16="http://schemas.microsoft.com/office/drawing/2014/main" id="{6EFBCAC3-FD10-E7E0-ADBE-BC104EFED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182" y="2678312"/>
            <a:ext cx="7405635" cy="1501376"/>
          </a:xfrm>
          <a:prstGeom prst="rect">
            <a:avLst/>
          </a:prstGeom>
          <a:noFill/>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04DE3207-AC8B-BC5F-8A96-FAB198ADFDA9}"/>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0E01D0A2-B67B-BA94-A66F-AFCBD225CD39}"/>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7" name="Foliennummernplatzhalter 6">
            <a:extLst>
              <a:ext uri="{FF2B5EF4-FFF2-40B4-BE49-F238E27FC236}">
                <a16:creationId xmlns:a16="http://schemas.microsoft.com/office/drawing/2014/main" id="{9E16CA50-3C02-AF27-5D8B-632D8ACAFFD6}"/>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31</a:t>
            </a:fld>
            <a:endParaRPr lang="de-DE"/>
          </a:p>
        </p:txBody>
      </p:sp>
    </p:spTree>
    <p:extLst>
      <p:ext uri="{BB962C8B-B14F-4D97-AF65-F5344CB8AC3E}">
        <p14:creationId xmlns:p14="http://schemas.microsoft.com/office/powerpoint/2010/main" val="893318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502CCB9-9B5D-B548-D1B8-456B55B31F1B}"/>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D454A0CF-5352-02C2-83EC-A23AA234DC09}"/>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AFB1B719-CDED-65BB-4877-0B1B05344178}"/>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32</a:t>
            </a:fld>
            <a:endParaRPr lang="de-DE"/>
          </a:p>
        </p:txBody>
      </p:sp>
      <p:pic>
        <p:nvPicPr>
          <p:cNvPr id="3" name="Grafik 2" descr="Ein Bild, das Text enthält.&#10;&#10;Automatisch generierte Beschreibung">
            <a:extLst>
              <a:ext uri="{FF2B5EF4-FFF2-40B4-BE49-F238E27FC236}">
                <a16:creationId xmlns:a16="http://schemas.microsoft.com/office/drawing/2014/main" id="{55438E55-72D7-B149-F1DE-162945A3D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344"/>
            <a:ext cx="12192000" cy="7478688"/>
          </a:xfrm>
          <a:prstGeom prst="rect">
            <a:avLst/>
          </a:prstGeom>
        </p:spPr>
      </p:pic>
      <p:sp>
        <p:nvSpPr>
          <p:cNvPr id="2" name="Textfeld 1">
            <a:extLst>
              <a:ext uri="{FF2B5EF4-FFF2-40B4-BE49-F238E27FC236}">
                <a16:creationId xmlns:a16="http://schemas.microsoft.com/office/drawing/2014/main" id="{D71FA6CC-3C6C-AF14-CF6A-795FCF57D042}"/>
              </a:ext>
            </a:extLst>
          </p:cNvPr>
          <p:cNvSpPr txBox="1"/>
          <p:nvPr/>
        </p:nvSpPr>
        <p:spPr>
          <a:xfrm>
            <a:off x="1819275" y="895350"/>
            <a:ext cx="2011256" cy="461665"/>
          </a:xfrm>
          <a:prstGeom prst="rect">
            <a:avLst/>
          </a:prstGeom>
          <a:noFill/>
        </p:spPr>
        <p:txBody>
          <a:bodyPr wrap="none" rtlCol="0">
            <a:spAutoFit/>
          </a:bodyPr>
          <a:lstStyle/>
          <a:p>
            <a:r>
              <a:rPr lang="de-DE" sz="2400"/>
              <a:t>greeting.html</a:t>
            </a:r>
          </a:p>
        </p:txBody>
      </p:sp>
    </p:spTree>
    <p:extLst>
      <p:ext uri="{BB962C8B-B14F-4D97-AF65-F5344CB8AC3E}">
        <p14:creationId xmlns:p14="http://schemas.microsoft.com/office/powerpoint/2010/main" val="1660863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502CCB9-9B5D-B548-D1B8-456B55B31F1B}"/>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D454A0CF-5352-02C2-83EC-A23AA234DC09}"/>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AFB1B719-CDED-65BB-4877-0B1B05344178}"/>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33</a:t>
            </a:fld>
            <a:endParaRPr lang="de-DE"/>
          </a:p>
        </p:txBody>
      </p:sp>
      <p:pic>
        <p:nvPicPr>
          <p:cNvPr id="3" name="Grafik 2" descr="Ein Bild, das Text enthält.&#10;&#10;Automatisch generierte Beschreibung">
            <a:extLst>
              <a:ext uri="{FF2B5EF4-FFF2-40B4-BE49-F238E27FC236}">
                <a16:creationId xmlns:a16="http://schemas.microsoft.com/office/drawing/2014/main" id="{55438E55-72D7-B149-F1DE-162945A3D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344"/>
            <a:ext cx="12192000" cy="7478688"/>
          </a:xfrm>
          <a:prstGeom prst="rect">
            <a:avLst/>
          </a:prstGeom>
        </p:spPr>
      </p:pic>
      <p:sp>
        <p:nvSpPr>
          <p:cNvPr id="2" name="Rechteck 1">
            <a:extLst>
              <a:ext uri="{FF2B5EF4-FFF2-40B4-BE49-F238E27FC236}">
                <a16:creationId xmlns:a16="http://schemas.microsoft.com/office/drawing/2014/main" id="{390C867A-DB19-F2E0-CFAE-F39B220A2639}"/>
              </a:ext>
            </a:extLst>
          </p:cNvPr>
          <p:cNvSpPr/>
          <p:nvPr/>
        </p:nvSpPr>
        <p:spPr>
          <a:xfrm>
            <a:off x="1773381" y="2085109"/>
            <a:ext cx="7128163" cy="5749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63380344-3F55-C089-C3A3-8F2F7CBA0AFF}"/>
              </a:ext>
            </a:extLst>
          </p:cNvPr>
          <p:cNvSpPr txBox="1"/>
          <p:nvPr/>
        </p:nvSpPr>
        <p:spPr>
          <a:xfrm>
            <a:off x="1819275" y="895350"/>
            <a:ext cx="2011256" cy="461665"/>
          </a:xfrm>
          <a:prstGeom prst="rect">
            <a:avLst/>
          </a:prstGeom>
          <a:noFill/>
        </p:spPr>
        <p:txBody>
          <a:bodyPr wrap="none" rtlCol="0">
            <a:spAutoFit/>
          </a:bodyPr>
          <a:lstStyle/>
          <a:p>
            <a:r>
              <a:rPr lang="de-DE" sz="2400"/>
              <a:t>greeting.html</a:t>
            </a:r>
          </a:p>
        </p:txBody>
      </p:sp>
    </p:spTree>
    <p:extLst>
      <p:ext uri="{BB962C8B-B14F-4D97-AF65-F5344CB8AC3E}">
        <p14:creationId xmlns:p14="http://schemas.microsoft.com/office/powerpoint/2010/main" val="1592892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502CCB9-9B5D-B548-D1B8-456B55B31F1B}"/>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D454A0CF-5352-02C2-83EC-A23AA234DC09}"/>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AFB1B719-CDED-65BB-4877-0B1B05344178}"/>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34</a:t>
            </a:fld>
            <a:endParaRPr lang="de-DE"/>
          </a:p>
        </p:txBody>
      </p:sp>
      <p:pic>
        <p:nvPicPr>
          <p:cNvPr id="3" name="Grafik 2" descr="Ein Bild, das Text enthält.&#10;&#10;Automatisch generierte Beschreibung">
            <a:extLst>
              <a:ext uri="{FF2B5EF4-FFF2-40B4-BE49-F238E27FC236}">
                <a16:creationId xmlns:a16="http://schemas.microsoft.com/office/drawing/2014/main" id="{55438E55-72D7-B149-F1DE-162945A3D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344"/>
            <a:ext cx="12192000" cy="7478688"/>
          </a:xfrm>
          <a:prstGeom prst="rect">
            <a:avLst/>
          </a:prstGeom>
        </p:spPr>
      </p:pic>
      <p:sp>
        <p:nvSpPr>
          <p:cNvPr id="2" name="Rechteck 1">
            <a:extLst>
              <a:ext uri="{FF2B5EF4-FFF2-40B4-BE49-F238E27FC236}">
                <a16:creationId xmlns:a16="http://schemas.microsoft.com/office/drawing/2014/main" id="{390C867A-DB19-F2E0-CFAE-F39B220A2639}"/>
              </a:ext>
            </a:extLst>
          </p:cNvPr>
          <p:cNvSpPr/>
          <p:nvPr/>
        </p:nvSpPr>
        <p:spPr>
          <a:xfrm>
            <a:off x="2431473" y="4287982"/>
            <a:ext cx="7010398" cy="5749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CF8F402C-9572-3FE8-654E-B35F613D0BA9}"/>
              </a:ext>
            </a:extLst>
          </p:cNvPr>
          <p:cNvSpPr txBox="1"/>
          <p:nvPr/>
        </p:nvSpPr>
        <p:spPr>
          <a:xfrm>
            <a:off x="1819275" y="895350"/>
            <a:ext cx="2011256" cy="461665"/>
          </a:xfrm>
          <a:prstGeom prst="rect">
            <a:avLst/>
          </a:prstGeom>
          <a:noFill/>
        </p:spPr>
        <p:txBody>
          <a:bodyPr wrap="none" rtlCol="0">
            <a:spAutoFit/>
          </a:bodyPr>
          <a:lstStyle/>
          <a:p>
            <a:r>
              <a:rPr lang="de-DE" sz="2400"/>
              <a:t>greeting.html</a:t>
            </a:r>
          </a:p>
        </p:txBody>
      </p:sp>
    </p:spTree>
    <p:extLst>
      <p:ext uri="{BB962C8B-B14F-4D97-AF65-F5344CB8AC3E}">
        <p14:creationId xmlns:p14="http://schemas.microsoft.com/office/powerpoint/2010/main" val="3599573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141BC89-A55E-EC54-F610-2F37990E5335}"/>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BC119D02-D0EB-D329-98C1-DE49BB155432}"/>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FEE4BC51-2FEF-9674-7922-B5657A522603}"/>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35</a:t>
            </a:fld>
            <a:endParaRPr lang="de-DE"/>
          </a:p>
        </p:txBody>
      </p:sp>
      <p:pic>
        <p:nvPicPr>
          <p:cNvPr id="12" name="Grafik 11" descr="Ein Bild, das Text enthält.&#10;&#10;Automatisch generierte Beschreibung">
            <a:extLst>
              <a:ext uri="{FF2B5EF4-FFF2-40B4-BE49-F238E27FC236}">
                <a16:creationId xmlns:a16="http://schemas.microsoft.com/office/drawing/2014/main" id="{38807543-C43F-F066-C900-1FB562F8A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686"/>
            <a:ext cx="12192000" cy="7489372"/>
          </a:xfrm>
          <a:prstGeom prst="rect">
            <a:avLst/>
          </a:prstGeom>
        </p:spPr>
      </p:pic>
      <p:sp>
        <p:nvSpPr>
          <p:cNvPr id="2" name="Rechteck 1">
            <a:extLst>
              <a:ext uri="{FF2B5EF4-FFF2-40B4-BE49-F238E27FC236}">
                <a16:creationId xmlns:a16="http://schemas.microsoft.com/office/drawing/2014/main" id="{C0B73B28-B4ED-2011-8F65-AC40B3ED48E8}"/>
              </a:ext>
            </a:extLst>
          </p:cNvPr>
          <p:cNvSpPr/>
          <p:nvPr/>
        </p:nvSpPr>
        <p:spPr>
          <a:xfrm>
            <a:off x="1242061" y="3952702"/>
            <a:ext cx="4716780" cy="151083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392C1F50-9B1B-CE37-961E-A4C514875C19}"/>
              </a:ext>
            </a:extLst>
          </p:cNvPr>
          <p:cNvSpPr txBox="1"/>
          <p:nvPr/>
        </p:nvSpPr>
        <p:spPr>
          <a:xfrm>
            <a:off x="1440000" y="611303"/>
            <a:ext cx="2068964" cy="461665"/>
          </a:xfrm>
          <a:prstGeom prst="rect">
            <a:avLst/>
          </a:prstGeom>
          <a:noFill/>
        </p:spPr>
        <p:txBody>
          <a:bodyPr wrap="none" rtlCol="0">
            <a:spAutoFit/>
          </a:bodyPr>
          <a:lstStyle/>
          <a:p>
            <a:r>
              <a:rPr lang="de-DE" sz="2400"/>
              <a:t>products.html</a:t>
            </a:r>
          </a:p>
        </p:txBody>
      </p:sp>
    </p:spTree>
    <p:extLst>
      <p:ext uri="{BB962C8B-B14F-4D97-AF65-F5344CB8AC3E}">
        <p14:creationId xmlns:p14="http://schemas.microsoft.com/office/powerpoint/2010/main" val="2837606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141BC89-A55E-EC54-F610-2F37990E5335}"/>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BC119D02-D0EB-D329-98C1-DE49BB155432}"/>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FEE4BC51-2FEF-9674-7922-B5657A522603}"/>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36</a:t>
            </a:fld>
            <a:endParaRPr lang="de-DE"/>
          </a:p>
        </p:txBody>
      </p:sp>
      <p:pic>
        <p:nvPicPr>
          <p:cNvPr id="12" name="Grafik 11" descr="Ein Bild, das Text enthält.&#10;&#10;Automatisch generierte Beschreibung">
            <a:extLst>
              <a:ext uri="{FF2B5EF4-FFF2-40B4-BE49-F238E27FC236}">
                <a16:creationId xmlns:a16="http://schemas.microsoft.com/office/drawing/2014/main" id="{38807543-C43F-F066-C900-1FB562F8A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686"/>
            <a:ext cx="12192000" cy="7489372"/>
          </a:xfrm>
          <a:prstGeom prst="rect">
            <a:avLst/>
          </a:prstGeom>
        </p:spPr>
      </p:pic>
      <p:sp>
        <p:nvSpPr>
          <p:cNvPr id="2" name="Rechteck 1">
            <a:extLst>
              <a:ext uri="{FF2B5EF4-FFF2-40B4-BE49-F238E27FC236}">
                <a16:creationId xmlns:a16="http://schemas.microsoft.com/office/drawing/2014/main" id="{C0B73B28-B4ED-2011-8F65-AC40B3ED48E8}"/>
              </a:ext>
            </a:extLst>
          </p:cNvPr>
          <p:cNvSpPr/>
          <p:nvPr/>
        </p:nvSpPr>
        <p:spPr>
          <a:xfrm>
            <a:off x="1866899" y="5036820"/>
            <a:ext cx="8351521" cy="4267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96E23254-4B15-3812-BA1C-019638305BE9}"/>
              </a:ext>
            </a:extLst>
          </p:cNvPr>
          <p:cNvSpPr txBox="1"/>
          <p:nvPr/>
        </p:nvSpPr>
        <p:spPr>
          <a:xfrm>
            <a:off x="1440000" y="611303"/>
            <a:ext cx="2068964" cy="461665"/>
          </a:xfrm>
          <a:prstGeom prst="rect">
            <a:avLst/>
          </a:prstGeom>
          <a:noFill/>
        </p:spPr>
        <p:txBody>
          <a:bodyPr wrap="none" rtlCol="0">
            <a:spAutoFit/>
          </a:bodyPr>
          <a:lstStyle/>
          <a:p>
            <a:r>
              <a:rPr lang="de-DE" sz="2400"/>
              <a:t>products.html</a:t>
            </a:r>
          </a:p>
        </p:txBody>
      </p:sp>
    </p:spTree>
    <p:extLst>
      <p:ext uri="{BB962C8B-B14F-4D97-AF65-F5344CB8AC3E}">
        <p14:creationId xmlns:p14="http://schemas.microsoft.com/office/powerpoint/2010/main" val="2747576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37F02F1-9157-186A-498C-3D7FB9CE8546}"/>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2">
            <a:extLst>
              <a:ext uri="{FF2B5EF4-FFF2-40B4-BE49-F238E27FC236}">
                <a16:creationId xmlns:a16="http://schemas.microsoft.com/office/drawing/2014/main" id="{0E9CCF98-3067-0285-82D2-E4B327B19C90}"/>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4" name="Foliennummernplatzhalter 3">
            <a:extLst>
              <a:ext uri="{FF2B5EF4-FFF2-40B4-BE49-F238E27FC236}">
                <a16:creationId xmlns:a16="http://schemas.microsoft.com/office/drawing/2014/main" id="{D2C4FCB3-8DCB-6489-634A-5FDEE79D9D5B}"/>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37</a:t>
            </a:fld>
            <a:endParaRPr lang="de-DE"/>
          </a:p>
        </p:txBody>
      </p:sp>
      <p:pic>
        <p:nvPicPr>
          <p:cNvPr id="6" name="Grafik 5">
            <a:extLst>
              <a:ext uri="{FF2B5EF4-FFF2-40B4-BE49-F238E27FC236}">
                <a16:creationId xmlns:a16="http://schemas.microsoft.com/office/drawing/2014/main" id="{82906F1B-F4F5-C992-E60D-2540971B7285}"/>
              </a:ext>
            </a:extLst>
          </p:cNvPr>
          <p:cNvPicPr>
            <a:picLocks noChangeAspect="1"/>
          </p:cNvPicPr>
          <p:nvPr/>
        </p:nvPicPr>
        <p:blipFill>
          <a:blip r:embed="rId3"/>
          <a:stretch>
            <a:fillRect/>
          </a:stretch>
        </p:blipFill>
        <p:spPr>
          <a:xfrm>
            <a:off x="4028896" y="1841997"/>
            <a:ext cx="4134208" cy="3174005"/>
          </a:xfrm>
          <a:prstGeom prst="rect">
            <a:avLst/>
          </a:prstGeom>
        </p:spPr>
      </p:pic>
    </p:spTree>
    <p:extLst>
      <p:ext uri="{BB962C8B-B14F-4D97-AF65-F5344CB8AC3E}">
        <p14:creationId xmlns:p14="http://schemas.microsoft.com/office/powerpoint/2010/main" val="3112918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5D889AB-800D-06D1-4C9E-942B7E72B8B0}"/>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2">
            <a:extLst>
              <a:ext uri="{FF2B5EF4-FFF2-40B4-BE49-F238E27FC236}">
                <a16:creationId xmlns:a16="http://schemas.microsoft.com/office/drawing/2014/main" id="{A38D9292-D28B-0D80-7675-ACDC543A584A}"/>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4" name="Foliennummernplatzhalter 3">
            <a:extLst>
              <a:ext uri="{FF2B5EF4-FFF2-40B4-BE49-F238E27FC236}">
                <a16:creationId xmlns:a16="http://schemas.microsoft.com/office/drawing/2014/main" id="{7B38BCDA-C0B2-30C7-4CC3-CE64EBF2F9C7}"/>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38</a:t>
            </a:fld>
            <a:endParaRPr lang="de-DE"/>
          </a:p>
        </p:txBody>
      </p:sp>
      <p:pic>
        <p:nvPicPr>
          <p:cNvPr id="21" name="Grafik 20">
            <a:extLst>
              <a:ext uri="{FF2B5EF4-FFF2-40B4-BE49-F238E27FC236}">
                <a16:creationId xmlns:a16="http://schemas.microsoft.com/office/drawing/2014/main" id="{F2609AD2-834A-B8E4-3D92-0943A3347390}"/>
              </a:ext>
            </a:extLst>
          </p:cNvPr>
          <p:cNvPicPr>
            <a:picLocks noChangeAspect="1"/>
          </p:cNvPicPr>
          <p:nvPr/>
        </p:nvPicPr>
        <p:blipFill>
          <a:blip r:embed="rId3"/>
          <a:stretch>
            <a:fillRect/>
          </a:stretch>
        </p:blipFill>
        <p:spPr>
          <a:xfrm>
            <a:off x="-511753" y="0"/>
            <a:ext cx="13215505" cy="6857888"/>
          </a:xfrm>
          <a:prstGeom prst="rect">
            <a:avLst/>
          </a:prstGeom>
        </p:spPr>
      </p:pic>
      <p:sp>
        <p:nvSpPr>
          <p:cNvPr id="22" name="Rechteck 21">
            <a:extLst>
              <a:ext uri="{FF2B5EF4-FFF2-40B4-BE49-F238E27FC236}">
                <a16:creationId xmlns:a16="http://schemas.microsoft.com/office/drawing/2014/main" id="{7317C8AE-6AD0-9D8C-4915-BFFE6AC1934D}"/>
              </a:ext>
            </a:extLst>
          </p:cNvPr>
          <p:cNvSpPr/>
          <p:nvPr/>
        </p:nvSpPr>
        <p:spPr>
          <a:xfrm>
            <a:off x="3825240" y="4743450"/>
            <a:ext cx="3185160" cy="49149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5ED98C02-4BCE-5032-0C33-32547DE6E6D2}"/>
              </a:ext>
            </a:extLst>
          </p:cNvPr>
          <p:cNvSpPr/>
          <p:nvPr/>
        </p:nvSpPr>
        <p:spPr>
          <a:xfrm>
            <a:off x="5745480" y="4217670"/>
            <a:ext cx="4564380" cy="5257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6B799DEE-43EE-A885-52BA-92A16B9B48B7}"/>
              </a:ext>
            </a:extLst>
          </p:cNvPr>
          <p:cNvSpPr txBox="1"/>
          <p:nvPr/>
        </p:nvSpPr>
        <p:spPr>
          <a:xfrm>
            <a:off x="3049725" y="1296454"/>
            <a:ext cx="1265026" cy="461665"/>
          </a:xfrm>
          <a:prstGeom prst="rect">
            <a:avLst/>
          </a:prstGeom>
          <a:noFill/>
        </p:spPr>
        <p:txBody>
          <a:bodyPr wrap="none" rtlCol="0">
            <a:spAutoFit/>
          </a:bodyPr>
          <a:lstStyle/>
          <a:p>
            <a:r>
              <a:rPr lang="de-DE" sz="2400" err="1"/>
              <a:t>page.jte</a:t>
            </a:r>
            <a:endParaRPr lang="de-DE" sz="2400"/>
          </a:p>
        </p:txBody>
      </p:sp>
    </p:spTree>
    <p:extLst>
      <p:ext uri="{BB962C8B-B14F-4D97-AF65-F5344CB8AC3E}">
        <p14:creationId xmlns:p14="http://schemas.microsoft.com/office/powerpoint/2010/main" val="1121298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5D889AB-800D-06D1-4C9E-942B7E72B8B0}"/>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2">
            <a:extLst>
              <a:ext uri="{FF2B5EF4-FFF2-40B4-BE49-F238E27FC236}">
                <a16:creationId xmlns:a16="http://schemas.microsoft.com/office/drawing/2014/main" id="{A38D9292-D28B-0D80-7675-ACDC543A584A}"/>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4" name="Foliennummernplatzhalter 3">
            <a:extLst>
              <a:ext uri="{FF2B5EF4-FFF2-40B4-BE49-F238E27FC236}">
                <a16:creationId xmlns:a16="http://schemas.microsoft.com/office/drawing/2014/main" id="{7B38BCDA-C0B2-30C7-4CC3-CE64EBF2F9C7}"/>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39</a:t>
            </a:fld>
            <a:endParaRPr lang="de-DE"/>
          </a:p>
        </p:txBody>
      </p:sp>
      <p:pic>
        <p:nvPicPr>
          <p:cNvPr id="21" name="Grafik 20">
            <a:extLst>
              <a:ext uri="{FF2B5EF4-FFF2-40B4-BE49-F238E27FC236}">
                <a16:creationId xmlns:a16="http://schemas.microsoft.com/office/drawing/2014/main" id="{F2609AD2-834A-B8E4-3D92-0943A3347390}"/>
              </a:ext>
            </a:extLst>
          </p:cNvPr>
          <p:cNvPicPr>
            <a:picLocks noChangeAspect="1"/>
          </p:cNvPicPr>
          <p:nvPr/>
        </p:nvPicPr>
        <p:blipFill>
          <a:blip r:embed="rId3"/>
          <a:stretch>
            <a:fillRect/>
          </a:stretch>
        </p:blipFill>
        <p:spPr>
          <a:xfrm>
            <a:off x="-511753" y="0"/>
            <a:ext cx="13215505" cy="6857888"/>
          </a:xfrm>
          <a:prstGeom prst="rect">
            <a:avLst/>
          </a:prstGeom>
        </p:spPr>
      </p:pic>
      <p:sp>
        <p:nvSpPr>
          <p:cNvPr id="22" name="Rechteck 21">
            <a:extLst>
              <a:ext uri="{FF2B5EF4-FFF2-40B4-BE49-F238E27FC236}">
                <a16:creationId xmlns:a16="http://schemas.microsoft.com/office/drawing/2014/main" id="{7317C8AE-6AD0-9D8C-4915-BFFE6AC1934D}"/>
              </a:ext>
            </a:extLst>
          </p:cNvPr>
          <p:cNvSpPr/>
          <p:nvPr/>
        </p:nvSpPr>
        <p:spPr>
          <a:xfrm>
            <a:off x="1767840" y="2122170"/>
            <a:ext cx="4838700" cy="10706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553A3905-0660-C6E3-1E6D-A1D20C2C149C}"/>
              </a:ext>
            </a:extLst>
          </p:cNvPr>
          <p:cNvSpPr txBox="1"/>
          <p:nvPr/>
        </p:nvSpPr>
        <p:spPr>
          <a:xfrm>
            <a:off x="3049725" y="1296454"/>
            <a:ext cx="1265026" cy="461665"/>
          </a:xfrm>
          <a:prstGeom prst="rect">
            <a:avLst/>
          </a:prstGeom>
          <a:noFill/>
        </p:spPr>
        <p:txBody>
          <a:bodyPr wrap="none" rtlCol="0">
            <a:spAutoFit/>
          </a:bodyPr>
          <a:lstStyle/>
          <a:p>
            <a:r>
              <a:rPr lang="de-DE" sz="2400" err="1"/>
              <a:t>page.jte</a:t>
            </a:r>
            <a:endParaRPr lang="de-DE" sz="2400"/>
          </a:p>
        </p:txBody>
      </p:sp>
    </p:spTree>
    <p:extLst>
      <p:ext uri="{BB962C8B-B14F-4D97-AF65-F5344CB8AC3E}">
        <p14:creationId xmlns:p14="http://schemas.microsoft.com/office/powerpoint/2010/main" val="125602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BDFE5C45-FBE9-7EA8-6A97-95F635E52E2D}"/>
              </a:ext>
            </a:extLst>
          </p:cNvPr>
          <p:cNvSpPr txBox="1"/>
          <p:nvPr/>
        </p:nvSpPr>
        <p:spPr>
          <a:xfrm>
            <a:off x="1097972" y="2844225"/>
            <a:ext cx="9996055" cy="584775"/>
          </a:xfrm>
          <a:prstGeom prst="rect">
            <a:avLst/>
          </a:prstGeom>
          <a:noFill/>
        </p:spPr>
        <p:txBody>
          <a:bodyPr wrap="square" rtlCol="0" anchor="ctr">
            <a:spAutoFit/>
          </a:bodyPr>
          <a:lstStyle/>
          <a:p>
            <a:pPr algn="ctr"/>
            <a:r>
              <a:rPr lang="de-DE" sz="3200" err="1">
                <a:solidFill>
                  <a:schemeClr val="tx2"/>
                </a:solidFill>
                <a:latin typeface="Book Antiqua" panose="02040602050305030304" pitchFamily="18" charset="0"/>
              </a:rPr>
              <a:t>Would</a:t>
            </a:r>
            <a:r>
              <a:rPr lang="de-DE" sz="3200">
                <a:solidFill>
                  <a:schemeClr val="tx2"/>
                </a:solidFill>
                <a:latin typeface="Book Antiqua" panose="02040602050305030304" pitchFamily="18" charset="0"/>
              </a:rPr>
              <a:t> </a:t>
            </a:r>
            <a:r>
              <a:rPr lang="de-DE" sz="3200" err="1">
                <a:solidFill>
                  <a:schemeClr val="tx2"/>
                </a:solidFill>
                <a:latin typeface="Book Antiqua" panose="02040602050305030304" pitchFamily="18" charset="0"/>
              </a:rPr>
              <a:t>you</a:t>
            </a:r>
            <a:r>
              <a:rPr lang="de-DE" sz="3200">
                <a:solidFill>
                  <a:schemeClr val="tx2"/>
                </a:solidFill>
                <a:latin typeface="Book Antiqua" panose="02040602050305030304" pitchFamily="18" charset="0"/>
              </a:rPr>
              <a:t> </a:t>
            </a:r>
            <a:r>
              <a:rPr lang="de-DE" sz="3200" err="1">
                <a:solidFill>
                  <a:schemeClr val="tx2"/>
                </a:solidFill>
                <a:latin typeface="Book Antiqua" panose="02040602050305030304" pitchFamily="18" charset="0"/>
              </a:rPr>
              <a:t>describe</a:t>
            </a:r>
            <a:r>
              <a:rPr lang="de-DE" sz="3200">
                <a:solidFill>
                  <a:schemeClr val="tx2"/>
                </a:solidFill>
                <a:latin typeface="Book Antiqua" panose="02040602050305030304" pitchFamily="18" charset="0"/>
              </a:rPr>
              <a:t> </a:t>
            </a:r>
            <a:r>
              <a:rPr lang="de-DE" sz="3200" err="1">
                <a:solidFill>
                  <a:schemeClr val="tx2"/>
                </a:solidFill>
                <a:latin typeface="Book Antiqua" panose="02040602050305030304" pitchFamily="18" charset="0"/>
              </a:rPr>
              <a:t>yourself</a:t>
            </a:r>
            <a:r>
              <a:rPr lang="de-DE" sz="3200">
                <a:solidFill>
                  <a:schemeClr val="tx2"/>
                </a:solidFill>
                <a:latin typeface="Book Antiqua" panose="02040602050305030304" pitchFamily="18" charset="0"/>
              </a:rPr>
              <a:t> </a:t>
            </a:r>
            <a:r>
              <a:rPr lang="de-DE" sz="3200" err="1">
                <a:solidFill>
                  <a:schemeClr val="tx2"/>
                </a:solidFill>
                <a:latin typeface="Book Antiqua" panose="02040602050305030304" pitchFamily="18" charset="0"/>
              </a:rPr>
              <a:t>as</a:t>
            </a:r>
            <a:r>
              <a:rPr lang="de-DE" sz="3200">
                <a:solidFill>
                  <a:schemeClr val="tx2"/>
                </a:solidFill>
                <a:latin typeface="Book Antiqua" panose="02040602050305030304" pitchFamily="18" charset="0"/>
              </a:rPr>
              <a:t> a Software Engineer?</a:t>
            </a:r>
          </a:p>
        </p:txBody>
      </p:sp>
    </p:spTree>
    <p:extLst>
      <p:ext uri="{BB962C8B-B14F-4D97-AF65-F5344CB8AC3E}">
        <p14:creationId xmlns:p14="http://schemas.microsoft.com/office/powerpoint/2010/main" val="485448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5D889AB-800D-06D1-4C9E-942B7E72B8B0}"/>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2">
            <a:extLst>
              <a:ext uri="{FF2B5EF4-FFF2-40B4-BE49-F238E27FC236}">
                <a16:creationId xmlns:a16="http://schemas.microsoft.com/office/drawing/2014/main" id="{A38D9292-D28B-0D80-7675-ACDC543A584A}"/>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4" name="Foliennummernplatzhalter 3">
            <a:extLst>
              <a:ext uri="{FF2B5EF4-FFF2-40B4-BE49-F238E27FC236}">
                <a16:creationId xmlns:a16="http://schemas.microsoft.com/office/drawing/2014/main" id="{7B38BCDA-C0B2-30C7-4CC3-CE64EBF2F9C7}"/>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40</a:t>
            </a:fld>
            <a:endParaRPr lang="de-DE"/>
          </a:p>
        </p:txBody>
      </p:sp>
      <p:pic>
        <p:nvPicPr>
          <p:cNvPr id="9" name="Grafik 8">
            <a:extLst>
              <a:ext uri="{FF2B5EF4-FFF2-40B4-BE49-F238E27FC236}">
                <a16:creationId xmlns:a16="http://schemas.microsoft.com/office/drawing/2014/main" id="{B9610D84-7941-38A6-4F38-C7BD8EA3549E}"/>
              </a:ext>
            </a:extLst>
          </p:cNvPr>
          <p:cNvPicPr>
            <a:picLocks noChangeAspect="1"/>
          </p:cNvPicPr>
          <p:nvPr/>
        </p:nvPicPr>
        <p:blipFill>
          <a:blip r:embed="rId3"/>
          <a:stretch>
            <a:fillRect/>
          </a:stretch>
        </p:blipFill>
        <p:spPr>
          <a:xfrm>
            <a:off x="-250448" y="0"/>
            <a:ext cx="12692896" cy="6858000"/>
          </a:xfrm>
          <a:prstGeom prst="rect">
            <a:avLst/>
          </a:prstGeom>
        </p:spPr>
      </p:pic>
      <p:sp>
        <p:nvSpPr>
          <p:cNvPr id="6" name="Rechteck 5">
            <a:extLst>
              <a:ext uri="{FF2B5EF4-FFF2-40B4-BE49-F238E27FC236}">
                <a16:creationId xmlns:a16="http://schemas.microsoft.com/office/drawing/2014/main" id="{49DE1260-E632-AA40-E394-E10AD153ED62}"/>
              </a:ext>
            </a:extLst>
          </p:cNvPr>
          <p:cNvSpPr/>
          <p:nvPr/>
        </p:nvSpPr>
        <p:spPr>
          <a:xfrm>
            <a:off x="1967345" y="2957253"/>
            <a:ext cx="8859982" cy="9975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3973DEDD-CD5F-D67F-D219-30433FE0BF48}"/>
              </a:ext>
            </a:extLst>
          </p:cNvPr>
          <p:cNvSpPr txBox="1"/>
          <p:nvPr/>
        </p:nvSpPr>
        <p:spPr>
          <a:xfrm>
            <a:off x="2554425" y="992971"/>
            <a:ext cx="1265026" cy="461665"/>
          </a:xfrm>
          <a:prstGeom prst="rect">
            <a:avLst/>
          </a:prstGeom>
          <a:noFill/>
        </p:spPr>
        <p:txBody>
          <a:bodyPr wrap="none" rtlCol="0">
            <a:spAutoFit/>
          </a:bodyPr>
          <a:lstStyle/>
          <a:p>
            <a:r>
              <a:rPr lang="de-DE" sz="2400" err="1"/>
              <a:t>page.jte</a:t>
            </a:r>
            <a:endParaRPr lang="de-DE" sz="2400"/>
          </a:p>
        </p:txBody>
      </p:sp>
    </p:spTree>
    <p:extLst>
      <p:ext uri="{BB962C8B-B14F-4D97-AF65-F5344CB8AC3E}">
        <p14:creationId xmlns:p14="http://schemas.microsoft.com/office/powerpoint/2010/main" val="1428343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B09A066-3D93-7A00-902E-156840CD2FA6}"/>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2">
            <a:extLst>
              <a:ext uri="{FF2B5EF4-FFF2-40B4-BE49-F238E27FC236}">
                <a16:creationId xmlns:a16="http://schemas.microsoft.com/office/drawing/2014/main" id="{B37DD5FF-EA79-F780-9626-011A32BF8EF6}"/>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4" name="Foliennummernplatzhalter 3">
            <a:extLst>
              <a:ext uri="{FF2B5EF4-FFF2-40B4-BE49-F238E27FC236}">
                <a16:creationId xmlns:a16="http://schemas.microsoft.com/office/drawing/2014/main" id="{C06A6E59-CEF7-E8E8-5822-887877998100}"/>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41</a:t>
            </a:fld>
            <a:endParaRPr lang="de-DE"/>
          </a:p>
        </p:txBody>
      </p:sp>
      <p:pic>
        <p:nvPicPr>
          <p:cNvPr id="13" name="Grafik 12">
            <a:extLst>
              <a:ext uri="{FF2B5EF4-FFF2-40B4-BE49-F238E27FC236}">
                <a16:creationId xmlns:a16="http://schemas.microsoft.com/office/drawing/2014/main" id="{E6C426DC-2931-2682-E9FD-CDB863AD7B58}"/>
              </a:ext>
            </a:extLst>
          </p:cNvPr>
          <p:cNvPicPr>
            <a:picLocks noChangeAspect="1"/>
          </p:cNvPicPr>
          <p:nvPr/>
        </p:nvPicPr>
        <p:blipFill>
          <a:blip r:embed="rId3"/>
          <a:stretch>
            <a:fillRect/>
          </a:stretch>
        </p:blipFill>
        <p:spPr>
          <a:xfrm>
            <a:off x="1329350" y="0"/>
            <a:ext cx="9533299" cy="6858000"/>
          </a:xfrm>
          <a:prstGeom prst="rect">
            <a:avLst/>
          </a:prstGeom>
        </p:spPr>
      </p:pic>
      <p:sp>
        <p:nvSpPr>
          <p:cNvPr id="14" name="Rechteck 13">
            <a:extLst>
              <a:ext uri="{FF2B5EF4-FFF2-40B4-BE49-F238E27FC236}">
                <a16:creationId xmlns:a16="http://schemas.microsoft.com/office/drawing/2014/main" id="{6D2BC951-BDBA-5303-AB23-71CA2541B561}"/>
              </a:ext>
            </a:extLst>
          </p:cNvPr>
          <p:cNvSpPr/>
          <p:nvPr/>
        </p:nvSpPr>
        <p:spPr>
          <a:xfrm>
            <a:off x="3780905" y="4237413"/>
            <a:ext cx="4936375" cy="18662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22408B8A-7721-E4C2-6C73-9EDA36BE4315}"/>
              </a:ext>
            </a:extLst>
          </p:cNvPr>
          <p:cNvSpPr txBox="1"/>
          <p:nvPr/>
        </p:nvSpPr>
        <p:spPr>
          <a:xfrm>
            <a:off x="3780905" y="214120"/>
            <a:ext cx="1910779" cy="461665"/>
          </a:xfrm>
          <a:prstGeom prst="rect">
            <a:avLst/>
          </a:prstGeom>
          <a:noFill/>
        </p:spPr>
        <p:txBody>
          <a:bodyPr wrap="none" rtlCol="0">
            <a:spAutoFit/>
          </a:bodyPr>
          <a:lstStyle/>
          <a:p>
            <a:r>
              <a:rPr lang="de-DE" sz="2400" err="1"/>
              <a:t>personlist.jte</a:t>
            </a:r>
            <a:endParaRPr lang="de-DE" sz="2400"/>
          </a:p>
        </p:txBody>
      </p:sp>
    </p:spTree>
    <p:extLst>
      <p:ext uri="{BB962C8B-B14F-4D97-AF65-F5344CB8AC3E}">
        <p14:creationId xmlns:p14="http://schemas.microsoft.com/office/powerpoint/2010/main" val="3199330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C929B0-D48B-E140-8363-6AFDFAFB88C3}"/>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2">
            <a:extLst>
              <a:ext uri="{FF2B5EF4-FFF2-40B4-BE49-F238E27FC236}">
                <a16:creationId xmlns:a16="http://schemas.microsoft.com/office/drawing/2014/main" id="{0102E81D-F524-B7F4-0846-7658B1D72383}"/>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4" name="Foliennummernplatzhalter 3">
            <a:extLst>
              <a:ext uri="{FF2B5EF4-FFF2-40B4-BE49-F238E27FC236}">
                <a16:creationId xmlns:a16="http://schemas.microsoft.com/office/drawing/2014/main" id="{B385B451-7977-6DBD-AC74-F3A9D32FF506}"/>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42</a:t>
            </a:fld>
            <a:endParaRPr lang="de-DE"/>
          </a:p>
        </p:txBody>
      </p:sp>
      <p:pic>
        <p:nvPicPr>
          <p:cNvPr id="6" name="Grafik 5">
            <a:extLst>
              <a:ext uri="{FF2B5EF4-FFF2-40B4-BE49-F238E27FC236}">
                <a16:creationId xmlns:a16="http://schemas.microsoft.com/office/drawing/2014/main" id="{38FBA4B0-8BBB-1A84-1862-3BD9931EE0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22119" y="156798"/>
            <a:ext cx="5618019" cy="6179820"/>
          </a:xfrm>
          <a:prstGeom prst="rect">
            <a:avLst/>
          </a:prstGeom>
        </p:spPr>
      </p:pic>
      <p:pic>
        <p:nvPicPr>
          <p:cNvPr id="7" name="Picture 4">
            <a:extLst>
              <a:ext uri="{FF2B5EF4-FFF2-40B4-BE49-F238E27FC236}">
                <a16:creationId xmlns:a16="http://schemas.microsoft.com/office/drawing/2014/main" id="{2FEF4DFC-36CD-10E8-F877-A72ED1837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359" y="2460041"/>
            <a:ext cx="3697685" cy="19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321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C0AE0EE-B114-E228-D350-A3F6D076AC4F}"/>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2">
            <a:extLst>
              <a:ext uri="{FF2B5EF4-FFF2-40B4-BE49-F238E27FC236}">
                <a16:creationId xmlns:a16="http://schemas.microsoft.com/office/drawing/2014/main" id="{07B6000C-0660-315D-A380-A4245D38E13A}"/>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4" name="Foliennummernplatzhalter 3">
            <a:extLst>
              <a:ext uri="{FF2B5EF4-FFF2-40B4-BE49-F238E27FC236}">
                <a16:creationId xmlns:a16="http://schemas.microsoft.com/office/drawing/2014/main" id="{12088BFC-0232-341C-284D-02A78B3CADEC}"/>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43</a:t>
            </a:fld>
            <a:endParaRPr lang="de-DE"/>
          </a:p>
        </p:txBody>
      </p:sp>
      <p:pic>
        <p:nvPicPr>
          <p:cNvPr id="4098" name="Picture 2">
            <a:extLst>
              <a:ext uri="{FF2B5EF4-FFF2-40B4-BE49-F238E27FC236}">
                <a16:creationId xmlns:a16="http://schemas.microsoft.com/office/drawing/2014/main" id="{32900FAF-EE9F-6CBC-2BD5-32D3BD13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782" y="1244706"/>
            <a:ext cx="6554198" cy="24706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8D5D87C-2EB0-E9C1-C996-4719A9C9B8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379" y="4316851"/>
            <a:ext cx="9407242" cy="107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527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EDAAA4B-3E7F-9BBA-DC38-CD55F7FF8F7C}"/>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2">
            <a:extLst>
              <a:ext uri="{FF2B5EF4-FFF2-40B4-BE49-F238E27FC236}">
                <a16:creationId xmlns:a16="http://schemas.microsoft.com/office/drawing/2014/main" id="{4C19A7A7-D696-A8F0-9465-FFFB28C6054F}"/>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4" name="Foliennummernplatzhalter 3">
            <a:extLst>
              <a:ext uri="{FF2B5EF4-FFF2-40B4-BE49-F238E27FC236}">
                <a16:creationId xmlns:a16="http://schemas.microsoft.com/office/drawing/2014/main" id="{021158D4-8CFA-C172-2667-625711C01884}"/>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44</a:t>
            </a:fld>
            <a:endParaRPr lang="de-DE"/>
          </a:p>
        </p:txBody>
      </p:sp>
      <p:pic>
        <p:nvPicPr>
          <p:cNvPr id="11" name="Grafik 10">
            <a:extLst>
              <a:ext uri="{FF2B5EF4-FFF2-40B4-BE49-F238E27FC236}">
                <a16:creationId xmlns:a16="http://schemas.microsoft.com/office/drawing/2014/main" id="{ADDF8349-5E6A-1CFC-D47B-F589D4E71C1B}"/>
              </a:ext>
            </a:extLst>
          </p:cNvPr>
          <p:cNvPicPr>
            <a:picLocks noChangeAspect="1"/>
          </p:cNvPicPr>
          <p:nvPr/>
        </p:nvPicPr>
        <p:blipFill rotWithShape="1">
          <a:blip r:embed="rId3"/>
          <a:srcRect t="34414" r="4906" b="26047"/>
          <a:stretch/>
        </p:blipFill>
        <p:spPr>
          <a:xfrm>
            <a:off x="1068022" y="2690301"/>
            <a:ext cx="10043160" cy="1057984"/>
          </a:xfrm>
          <a:prstGeom prst="rect">
            <a:avLst/>
          </a:prstGeom>
        </p:spPr>
      </p:pic>
      <p:sp>
        <p:nvSpPr>
          <p:cNvPr id="6" name="Textfeld 5">
            <a:extLst>
              <a:ext uri="{FF2B5EF4-FFF2-40B4-BE49-F238E27FC236}">
                <a16:creationId xmlns:a16="http://schemas.microsoft.com/office/drawing/2014/main" id="{68AC5CF0-BCBC-FB47-4E22-365346E37E2B}"/>
              </a:ext>
            </a:extLst>
          </p:cNvPr>
          <p:cNvSpPr txBox="1"/>
          <p:nvPr/>
        </p:nvSpPr>
        <p:spPr>
          <a:xfrm>
            <a:off x="1625554" y="4767251"/>
            <a:ext cx="8928095" cy="523220"/>
          </a:xfrm>
          <a:prstGeom prst="rect">
            <a:avLst/>
          </a:prstGeom>
          <a:noFill/>
        </p:spPr>
        <p:txBody>
          <a:bodyPr wrap="square">
            <a:spAutoFit/>
          </a:bodyPr>
          <a:lstStyle/>
          <a:p>
            <a:pPr algn="ctr"/>
            <a:r>
              <a:rPr lang="de-DE" sz="2800">
                <a:hlinkClick r:id="rId4"/>
              </a:rPr>
              <a:t>github.com/tschuehly/spring-view-component</a:t>
            </a:r>
            <a:endParaRPr lang="de-DE" sz="2800"/>
          </a:p>
        </p:txBody>
      </p:sp>
    </p:spTree>
    <p:extLst>
      <p:ext uri="{BB962C8B-B14F-4D97-AF65-F5344CB8AC3E}">
        <p14:creationId xmlns:p14="http://schemas.microsoft.com/office/powerpoint/2010/main" val="124453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6EC9DB-E8F3-37D8-38AB-0C215E63EEE0}"/>
              </a:ext>
            </a:extLst>
          </p:cNvPr>
          <p:cNvSpPr>
            <a:spLocks noGrp="1"/>
          </p:cNvSpPr>
          <p:nvPr>
            <p:ph type="title" idx="4294967295"/>
          </p:nvPr>
        </p:nvSpPr>
        <p:spPr>
          <a:xfrm>
            <a:off x="0" y="1066800"/>
            <a:ext cx="11509375" cy="623888"/>
          </a:xfrm>
        </p:spPr>
        <p:txBody>
          <a:bodyPr/>
          <a:lstStyle/>
          <a:p>
            <a:r>
              <a:rPr lang="de-DE"/>
              <a:t>Template and Controller </a:t>
            </a:r>
            <a:r>
              <a:rPr lang="de-DE" err="1"/>
              <a:t>are</a:t>
            </a:r>
            <a:r>
              <a:rPr lang="de-DE"/>
              <a:t> </a:t>
            </a:r>
            <a:r>
              <a:rPr lang="de-DE" err="1"/>
              <a:t>tightly</a:t>
            </a:r>
            <a:r>
              <a:rPr lang="de-DE"/>
              <a:t> </a:t>
            </a:r>
            <a:r>
              <a:rPr lang="de-DE" err="1"/>
              <a:t>coupled</a:t>
            </a:r>
            <a:endParaRPr lang="de-DE"/>
          </a:p>
        </p:txBody>
      </p:sp>
      <p:sp>
        <p:nvSpPr>
          <p:cNvPr id="4" name="Datumsplatzhalter 3">
            <a:extLst>
              <a:ext uri="{FF2B5EF4-FFF2-40B4-BE49-F238E27FC236}">
                <a16:creationId xmlns:a16="http://schemas.microsoft.com/office/drawing/2014/main" id="{30C42186-1A1B-04DF-CFD8-B213DDFDB3A3}"/>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CBBD1027-9A55-E502-276E-E33DFC89447D}"/>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1A7C0621-D21D-4D25-C417-C4F589E67A8A}"/>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45</a:t>
            </a:fld>
            <a:endParaRPr lang="de-DE"/>
          </a:p>
        </p:txBody>
      </p:sp>
      <p:pic>
        <p:nvPicPr>
          <p:cNvPr id="8" name="Grafik 7" descr="Ein Bild, das Text enthält.&#10;&#10;Automatisch generierte Beschreibung">
            <a:extLst>
              <a:ext uri="{FF2B5EF4-FFF2-40B4-BE49-F238E27FC236}">
                <a16:creationId xmlns:a16="http://schemas.microsoft.com/office/drawing/2014/main" id="{9D652365-BF65-BE3E-99BC-78E6F1EDB914}"/>
              </a:ext>
            </a:extLst>
          </p:cNvPr>
          <p:cNvPicPr>
            <a:picLocks noChangeAspect="1"/>
          </p:cNvPicPr>
          <p:nvPr/>
        </p:nvPicPr>
        <p:blipFill rotWithShape="1">
          <a:blip r:embed="rId3">
            <a:extLst>
              <a:ext uri="{28A0092B-C50C-407E-A947-70E740481C1C}">
                <a14:useLocalDpi xmlns:a14="http://schemas.microsoft.com/office/drawing/2010/main" val="0"/>
              </a:ext>
            </a:extLst>
          </a:blip>
          <a:srcRect l="3445" t="11117" r="3056" b="12876"/>
          <a:stretch/>
        </p:blipFill>
        <p:spPr>
          <a:xfrm>
            <a:off x="5953620" y="2101290"/>
            <a:ext cx="6238380" cy="3110789"/>
          </a:xfrm>
          <a:prstGeom prst="rect">
            <a:avLst/>
          </a:prstGeom>
        </p:spPr>
      </p:pic>
      <p:pic>
        <p:nvPicPr>
          <p:cNvPr id="9" name="Grafik 8">
            <a:extLst>
              <a:ext uri="{FF2B5EF4-FFF2-40B4-BE49-F238E27FC236}">
                <a16:creationId xmlns:a16="http://schemas.microsoft.com/office/drawing/2014/main" id="{B74DA143-23A8-E07D-04C3-9BFA11AECDCF}"/>
              </a:ext>
            </a:extLst>
          </p:cNvPr>
          <p:cNvPicPr>
            <a:picLocks noChangeAspect="1"/>
          </p:cNvPicPr>
          <p:nvPr/>
        </p:nvPicPr>
        <p:blipFill rotWithShape="1">
          <a:blip r:embed="rId4"/>
          <a:srcRect l="1574" t="3976" r="1496" b="3366"/>
          <a:stretch/>
        </p:blipFill>
        <p:spPr>
          <a:xfrm>
            <a:off x="0" y="1903171"/>
            <a:ext cx="5927357" cy="3507029"/>
          </a:xfrm>
          <a:prstGeom prst="rect">
            <a:avLst/>
          </a:prstGeom>
        </p:spPr>
      </p:pic>
      <p:sp>
        <p:nvSpPr>
          <p:cNvPr id="12" name="Pfeil: nach rechts 11">
            <a:extLst>
              <a:ext uri="{FF2B5EF4-FFF2-40B4-BE49-F238E27FC236}">
                <a16:creationId xmlns:a16="http://schemas.microsoft.com/office/drawing/2014/main" id="{783D0A69-7821-B791-CC97-8C9DCF2A4BB4}"/>
              </a:ext>
            </a:extLst>
          </p:cNvPr>
          <p:cNvSpPr/>
          <p:nvPr/>
        </p:nvSpPr>
        <p:spPr>
          <a:xfrm>
            <a:off x="5631180" y="3985260"/>
            <a:ext cx="1409700" cy="623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4D8794A8-218F-A38F-4C4D-9856ADA2037D}"/>
              </a:ext>
            </a:extLst>
          </p:cNvPr>
          <p:cNvSpPr txBox="1"/>
          <p:nvPr/>
        </p:nvSpPr>
        <p:spPr>
          <a:xfrm>
            <a:off x="6667500" y="2247632"/>
            <a:ext cx="1552220" cy="369332"/>
          </a:xfrm>
          <a:prstGeom prst="rect">
            <a:avLst/>
          </a:prstGeom>
          <a:noFill/>
        </p:spPr>
        <p:txBody>
          <a:bodyPr wrap="none" rtlCol="0">
            <a:spAutoFit/>
          </a:bodyPr>
          <a:lstStyle/>
          <a:p>
            <a:r>
              <a:rPr lang="de-DE"/>
              <a:t>greeting.html</a:t>
            </a:r>
          </a:p>
        </p:txBody>
      </p:sp>
      <p:sp>
        <p:nvSpPr>
          <p:cNvPr id="10" name="Textfeld 9">
            <a:extLst>
              <a:ext uri="{FF2B5EF4-FFF2-40B4-BE49-F238E27FC236}">
                <a16:creationId xmlns:a16="http://schemas.microsoft.com/office/drawing/2014/main" id="{FB1CDEF6-47D1-D493-FDE2-79E994227228}"/>
              </a:ext>
            </a:extLst>
          </p:cNvPr>
          <p:cNvSpPr txBox="1"/>
          <p:nvPr/>
        </p:nvSpPr>
        <p:spPr>
          <a:xfrm>
            <a:off x="942975" y="1982824"/>
            <a:ext cx="2294474" cy="369332"/>
          </a:xfrm>
          <a:prstGeom prst="rect">
            <a:avLst/>
          </a:prstGeom>
          <a:noFill/>
        </p:spPr>
        <p:txBody>
          <a:bodyPr wrap="none" rtlCol="0">
            <a:spAutoFit/>
          </a:bodyPr>
          <a:lstStyle/>
          <a:p>
            <a:r>
              <a:rPr lang="de-DE" err="1"/>
              <a:t>GreetingController.kt</a:t>
            </a:r>
            <a:endParaRPr lang="de-DE"/>
          </a:p>
        </p:txBody>
      </p:sp>
    </p:spTree>
    <p:extLst>
      <p:ext uri="{BB962C8B-B14F-4D97-AF65-F5344CB8AC3E}">
        <p14:creationId xmlns:p14="http://schemas.microsoft.com/office/powerpoint/2010/main" val="190550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AD93841-E6D6-BF46-E2B9-8DDA6AE42BAD}"/>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38405A76-7D5A-FB6E-B99E-84352B617B80}"/>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9A6E59A5-2D23-63DD-8379-52D896100170}"/>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46</a:t>
            </a:fld>
            <a:endParaRPr lang="de-DE"/>
          </a:p>
        </p:txBody>
      </p:sp>
      <p:pic>
        <p:nvPicPr>
          <p:cNvPr id="3" name="Grafik 2" descr="Ein Bild, das Text, Schrift, Visitenkarte, Screenshot enthält.&#10;&#10;Automatisch generierte Beschreibung">
            <a:extLst>
              <a:ext uri="{FF2B5EF4-FFF2-40B4-BE49-F238E27FC236}">
                <a16:creationId xmlns:a16="http://schemas.microsoft.com/office/drawing/2014/main" id="{55C5D80D-4CF9-EF4B-A800-351B873C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7" y="95585"/>
            <a:ext cx="11655449" cy="3959948"/>
          </a:xfrm>
          <a:prstGeom prst="rect">
            <a:avLst/>
          </a:prstGeom>
        </p:spPr>
      </p:pic>
      <p:pic>
        <p:nvPicPr>
          <p:cNvPr id="12" name="Grafik 11">
            <a:extLst>
              <a:ext uri="{FF2B5EF4-FFF2-40B4-BE49-F238E27FC236}">
                <a16:creationId xmlns:a16="http://schemas.microsoft.com/office/drawing/2014/main" id="{8D7AA4EC-A0E1-5154-0F88-20DF76DCA593}"/>
              </a:ext>
            </a:extLst>
          </p:cNvPr>
          <p:cNvPicPr>
            <a:picLocks noChangeAspect="1"/>
          </p:cNvPicPr>
          <p:nvPr/>
        </p:nvPicPr>
        <p:blipFill>
          <a:blip r:embed="rId4"/>
          <a:stretch>
            <a:fillRect/>
          </a:stretch>
        </p:blipFill>
        <p:spPr>
          <a:xfrm>
            <a:off x="879996" y="4055533"/>
            <a:ext cx="5731933" cy="2341012"/>
          </a:xfrm>
          <a:prstGeom prst="rect">
            <a:avLst/>
          </a:prstGeom>
        </p:spPr>
      </p:pic>
      <p:pic>
        <p:nvPicPr>
          <p:cNvPr id="14" name="Grafik 13">
            <a:extLst>
              <a:ext uri="{FF2B5EF4-FFF2-40B4-BE49-F238E27FC236}">
                <a16:creationId xmlns:a16="http://schemas.microsoft.com/office/drawing/2014/main" id="{3151C840-0C99-7B86-4814-61BB90C3771D}"/>
              </a:ext>
            </a:extLst>
          </p:cNvPr>
          <p:cNvPicPr>
            <a:picLocks noChangeAspect="1"/>
          </p:cNvPicPr>
          <p:nvPr/>
        </p:nvPicPr>
        <p:blipFill>
          <a:blip r:embed="rId5"/>
          <a:stretch>
            <a:fillRect/>
          </a:stretch>
        </p:blipFill>
        <p:spPr>
          <a:xfrm>
            <a:off x="6611929" y="4055533"/>
            <a:ext cx="4529155" cy="2230945"/>
          </a:xfrm>
          <a:prstGeom prst="rect">
            <a:avLst/>
          </a:prstGeom>
        </p:spPr>
      </p:pic>
    </p:spTree>
    <p:extLst>
      <p:ext uri="{BB962C8B-B14F-4D97-AF65-F5344CB8AC3E}">
        <p14:creationId xmlns:p14="http://schemas.microsoft.com/office/powerpoint/2010/main" val="391224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D92D41F-5C62-85C7-63AE-9ED9D90BA419}"/>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6FA30A82-BCCB-FA1C-3E4D-57DE865A1F7B}"/>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25141588-5AF9-B3D9-5EE1-8D0C529224CA}"/>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47</a:t>
            </a:fld>
            <a:endParaRPr lang="de-DE"/>
          </a:p>
        </p:txBody>
      </p:sp>
      <p:pic>
        <p:nvPicPr>
          <p:cNvPr id="11" name="Grafik 10">
            <a:extLst>
              <a:ext uri="{FF2B5EF4-FFF2-40B4-BE49-F238E27FC236}">
                <a16:creationId xmlns:a16="http://schemas.microsoft.com/office/drawing/2014/main" id="{5B0A474A-A722-8D25-679C-3A7440E5F301}"/>
              </a:ext>
            </a:extLst>
          </p:cNvPr>
          <p:cNvPicPr>
            <a:picLocks noChangeAspect="1"/>
          </p:cNvPicPr>
          <p:nvPr/>
        </p:nvPicPr>
        <p:blipFill>
          <a:blip r:embed="rId3"/>
          <a:stretch>
            <a:fillRect/>
          </a:stretch>
        </p:blipFill>
        <p:spPr>
          <a:xfrm>
            <a:off x="1167765" y="4105950"/>
            <a:ext cx="9856470" cy="1900650"/>
          </a:xfrm>
          <a:prstGeom prst="rect">
            <a:avLst/>
          </a:prstGeom>
        </p:spPr>
      </p:pic>
      <p:pic>
        <p:nvPicPr>
          <p:cNvPr id="2" name="Inhaltsplatzhalter 8">
            <a:extLst>
              <a:ext uri="{FF2B5EF4-FFF2-40B4-BE49-F238E27FC236}">
                <a16:creationId xmlns:a16="http://schemas.microsoft.com/office/drawing/2014/main" id="{1C8AC9B9-F72D-5A3B-3AC4-9494F856DAB5}"/>
              </a:ext>
            </a:extLst>
          </p:cNvPr>
          <p:cNvPicPr>
            <a:picLocks noChangeAspect="1"/>
          </p:cNvPicPr>
          <p:nvPr/>
        </p:nvPicPr>
        <p:blipFill>
          <a:blip r:embed="rId4"/>
          <a:stretch>
            <a:fillRect/>
          </a:stretch>
        </p:blipFill>
        <p:spPr>
          <a:xfrm>
            <a:off x="1342413" y="203875"/>
            <a:ext cx="9507174" cy="3902075"/>
          </a:xfrm>
          <a:prstGeom prst="rect">
            <a:avLst/>
          </a:prstGeom>
        </p:spPr>
      </p:pic>
    </p:spTree>
    <p:extLst>
      <p:ext uri="{BB962C8B-B14F-4D97-AF65-F5344CB8AC3E}">
        <p14:creationId xmlns:p14="http://schemas.microsoft.com/office/powerpoint/2010/main" val="1983769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B64AA3A-282B-6DBE-2727-E50D56722A23}"/>
              </a:ext>
            </a:extLst>
          </p:cNvPr>
          <p:cNvPicPr>
            <a:picLocks noChangeAspect="1"/>
          </p:cNvPicPr>
          <p:nvPr/>
        </p:nvPicPr>
        <p:blipFill>
          <a:blip r:embed="rId3"/>
          <a:stretch>
            <a:fillRect/>
          </a:stretch>
        </p:blipFill>
        <p:spPr>
          <a:xfrm>
            <a:off x="3210832" y="3169842"/>
            <a:ext cx="8981168" cy="1359825"/>
          </a:xfrm>
          <a:prstGeom prst="rect">
            <a:avLst/>
          </a:prstGeom>
        </p:spPr>
      </p:pic>
      <p:pic>
        <p:nvPicPr>
          <p:cNvPr id="9" name="Grafik 8">
            <a:extLst>
              <a:ext uri="{FF2B5EF4-FFF2-40B4-BE49-F238E27FC236}">
                <a16:creationId xmlns:a16="http://schemas.microsoft.com/office/drawing/2014/main" id="{EAF72080-8F57-E8B5-E68E-7A6371C86E7E}"/>
              </a:ext>
            </a:extLst>
          </p:cNvPr>
          <p:cNvPicPr>
            <a:picLocks noChangeAspect="1"/>
          </p:cNvPicPr>
          <p:nvPr/>
        </p:nvPicPr>
        <p:blipFill>
          <a:blip r:embed="rId4"/>
          <a:stretch>
            <a:fillRect/>
          </a:stretch>
        </p:blipFill>
        <p:spPr>
          <a:xfrm>
            <a:off x="53787" y="4873247"/>
            <a:ext cx="7032930" cy="1984753"/>
          </a:xfrm>
          <a:prstGeom prst="rect">
            <a:avLst/>
          </a:prstGeom>
        </p:spPr>
      </p:pic>
      <p:pic>
        <p:nvPicPr>
          <p:cNvPr id="13" name="Grafik 12">
            <a:extLst>
              <a:ext uri="{FF2B5EF4-FFF2-40B4-BE49-F238E27FC236}">
                <a16:creationId xmlns:a16="http://schemas.microsoft.com/office/drawing/2014/main" id="{DCB3C9A6-8DD1-AFD4-10A8-7F814CCD7BA2}"/>
              </a:ext>
            </a:extLst>
          </p:cNvPr>
          <p:cNvPicPr>
            <a:picLocks noChangeAspect="1"/>
          </p:cNvPicPr>
          <p:nvPr/>
        </p:nvPicPr>
        <p:blipFill>
          <a:blip r:embed="rId5"/>
          <a:stretch>
            <a:fillRect/>
          </a:stretch>
        </p:blipFill>
        <p:spPr>
          <a:xfrm>
            <a:off x="819864" y="0"/>
            <a:ext cx="10552272" cy="3246853"/>
          </a:xfrm>
          <a:prstGeom prst="rect">
            <a:avLst/>
          </a:prstGeom>
        </p:spPr>
      </p:pic>
    </p:spTree>
    <p:extLst>
      <p:ext uri="{BB962C8B-B14F-4D97-AF65-F5344CB8AC3E}">
        <p14:creationId xmlns:p14="http://schemas.microsoft.com/office/powerpoint/2010/main" val="2418447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E10C363-0D48-5558-BAE9-9E21C8D23DD4}"/>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E01121B9-4988-FF4D-4042-96401B1DD0A0}"/>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CE35CFA6-7E20-AD12-F233-A3CA38988016}"/>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49</a:t>
            </a:fld>
            <a:endParaRPr lang="de-DE"/>
          </a:p>
        </p:txBody>
      </p:sp>
      <p:pic>
        <p:nvPicPr>
          <p:cNvPr id="11" name="Grafik 10" descr="Ein Bild, das Text enthält.&#10;&#10;Automatisch generierte Beschreibung">
            <a:extLst>
              <a:ext uri="{FF2B5EF4-FFF2-40B4-BE49-F238E27FC236}">
                <a16:creationId xmlns:a16="http://schemas.microsoft.com/office/drawing/2014/main" id="{789555FB-091E-3F0A-68C8-ED0D3CACE44E}"/>
              </a:ext>
            </a:extLst>
          </p:cNvPr>
          <p:cNvPicPr>
            <a:picLocks noChangeAspect="1"/>
          </p:cNvPicPr>
          <p:nvPr/>
        </p:nvPicPr>
        <p:blipFill rotWithShape="1">
          <a:blip r:embed="rId3">
            <a:extLst>
              <a:ext uri="{28A0092B-C50C-407E-A947-70E740481C1C}">
                <a14:useLocalDpi xmlns:a14="http://schemas.microsoft.com/office/drawing/2010/main" val="0"/>
              </a:ext>
            </a:extLst>
          </a:blip>
          <a:srcRect l="6718" r="7032"/>
          <a:stretch/>
        </p:blipFill>
        <p:spPr>
          <a:xfrm>
            <a:off x="0" y="1509513"/>
            <a:ext cx="12192000" cy="3838974"/>
          </a:xfrm>
          <a:prstGeom prst="rect">
            <a:avLst/>
          </a:prstGeom>
        </p:spPr>
      </p:pic>
    </p:spTree>
    <p:extLst>
      <p:ext uri="{BB962C8B-B14F-4D97-AF65-F5344CB8AC3E}">
        <p14:creationId xmlns:p14="http://schemas.microsoft.com/office/powerpoint/2010/main" val="3098337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79F2AC84-D457-5F8A-300B-85B59F49A1F8}"/>
              </a:ext>
            </a:extLst>
          </p:cNvPr>
          <p:cNvSpPr txBox="1"/>
          <p:nvPr/>
        </p:nvSpPr>
        <p:spPr>
          <a:xfrm>
            <a:off x="2682245" y="2967335"/>
            <a:ext cx="7215437" cy="923330"/>
          </a:xfrm>
          <a:prstGeom prst="rect">
            <a:avLst/>
          </a:prstGeom>
          <a:noFill/>
        </p:spPr>
        <p:txBody>
          <a:bodyPr wrap="none" rtlCol="0">
            <a:spAutoFit/>
          </a:bodyPr>
          <a:lstStyle/>
          <a:p>
            <a:r>
              <a:rPr lang="de-DE" sz="5400" b="1">
                <a:solidFill>
                  <a:srgbClr val="C00000"/>
                </a:solidFill>
                <a:latin typeface="Book Antiqua" panose="02040602050305030304" pitchFamily="18" charset="0"/>
              </a:rPr>
              <a:t>Software</a:t>
            </a:r>
            <a:r>
              <a:rPr lang="de-DE" sz="5400">
                <a:solidFill>
                  <a:schemeClr val="tx2"/>
                </a:solidFill>
                <a:latin typeface="Book Antiqua" panose="02040602050305030304" pitchFamily="18" charset="0"/>
              </a:rPr>
              <a:t> Engineering</a:t>
            </a:r>
          </a:p>
        </p:txBody>
      </p:sp>
    </p:spTree>
    <p:extLst>
      <p:ext uri="{BB962C8B-B14F-4D97-AF65-F5344CB8AC3E}">
        <p14:creationId xmlns:p14="http://schemas.microsoft.com/office/powerpoint/2010/main" val="790610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ild">
            <a:extLst>
              <a:ext uri="{FF2B5EF4-FFF2-40B4-BE49-F238E27FC236}">
                <a16:creationId xmlns:a16="http://schemas.microsoft.com/office/drawing/2014/main" id="{5A157B6C-BE10-0C1E-5666-33E059A29901}"/>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50774" t="8534"/>
          <a:stretch/>
        </p:blipFill>
        <p:spPr bwMode="auto">
          <a:xfrm>
            <a:off x="1483544" y="0"/>
            <a:ext cx="4612456" cy="6229350"/>
          </a:xfrm>
          <a:noFill/>
          <a:extLst>
            <a:ext uri="{909E8E84-426E-40DD-AFC4-6F175D3DCCD1}">
              <a14:hiddenFill xmlns:a14="http://schemas.microsoft.com/office/drawing/2010/main">
                <a:solidFill>
                  <a:srgbClr val="FFFFFF"/>
                </a:solidFill>
              </a14:hiddenFill>
            </a:ext>
          </a:extLst>
        </p:spPr>
      </p:pic>
      <p:sp>
        <p:nvSpPr>
          <p:cNvPr id="4" name="Datumsplatzhalter 3">
            <a:extLst>
              <a:ext uri="{FF2B5EF4-FFF2-40B4-BE49-F238E27FC236}">
                <a16:creationId xmlns:a16="http://schemas.microsoft.com/office/drawing/2014/main" id="{DA6E71AD-AC33-3643-7576-9EF47279366E}"/>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89D9AB96-6BCC-5A68-FA6B-A1319FB5031C}"/>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AE6710E4-9ED7-A30E-554F-39F6A4692364}"/>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50</a:t>
            </a:fld>
            <a:endParaRPr lang="de-DE"/>
          </a:p>
        </p:txBody>
      </p:sp>
      <p:sp>
        <p:nvSpPr>
          <p:cNvPr id="2" name="Rechteck 1">
            <a:extLst>
              <a:ext uri="{FF2B5EF4-FFF2-40B4-BE49-F238E27FC236}">
                <a16:creationId xmlns:a16="http://schemas.microsoft.com/office/drawing/2014/main" id="{918798C4-CC83-9779-41C0-7F495F516C25}"/>
              </a:ext>
            </a:extLst>
          </p:cNvPr>
          <p:cNvSpPr/>
          <p:nvPr/>
        </p:nvSpPr>
        <p:spPr>
          <a:xfrm>
            <a:off x="2648157" y="5460726"/>
            <a:ext cx="1416979" cy="2482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DBB4AC80-FA7D-8995-A350-9B14E858BD9F}"/>
              </a:ext>
            </a:extLst>
          </p:cNvPr>
          <p:cNvSpPr/>
          <p:nvPr/>
        </p:nvSpPr>
        <p:spPr>
          <a:xfrm>
            <a:off x="2820909" y="1522957"/>
            <a:ext cx="1500361" cy="2825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52831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ild">
            <a:extLst>
              <a:ext uri="{FF2B5EF4-FFF2-40B4-BE49-F238E27FC236}">
                <a16:creationId xmlns:a16="http://schemas.microsoft.com/office/drawing/2014/main" id="{5A157B6C-BE10-0C1E-5666-33E059A29901}"/>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50774" t="8534"/>
          <a:stretch/>
        </p:blipFill>
        <p:spPr bwMode="auto">
          <a:xfrm>
            <a:off x="1483544" y="0"/>
            <a:ext cx="4612456" cy="6229350"/>
          </a:xfrm>
          <a:noFill/>
          <a:extLst>
            <a:ext uri="{909E8E84-426E-40DD-AFC4-6F175D3DCCD1}">
              <a14:hiddenFill xmlns:a14="http://schemas.microsoft.com/office/drawing/2010/main">
                <a:solidFill>
                  <a:srgbClr val="FFFFFF"/>
                </a:solidFill>
              </a14:hiddenFill>
            </a:ext>
          </a:extLst>
        </p:spPr>
      </p:pic>
      <p:sp>
        <p:nvSpPr>
          <p:cNvPr id="4" name="Datumsplatzhalter 3">
            <a:extLst>
              <a:ext uri="{FF2B5EF4-FFF2-40B4-BE49-F238E27FC236}">
                <a16:creationId xmlns:a16="http://schemas.microsoft.com/office/drawing/2014/main" id="{DA6E71AD-AC33-3643-7576-9EF47279366E}"/>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89D9AB96-6BCC-5A68-FA6B-A1319FB5031C}"/>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AE6710E4-9ED7-A30E-554F-39F6A4692364}"/>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51</a:t>
            </a:fld>
            <a:endParaRPr lang="de-DE"/>
          </a:p>
        </p:txBody>
      </p:sp>
      <p:sp>
        <p:nvSpPr>
          <p:cNvPr id="2" name="Rechteck 1">
            <a:extLst>
              <a:ext uri="{FF2B5EF4-FFF2-40B4-BE49-F238E27FC236}">
                <a16:creationId xmlns:a16="http://schemas.microsoft.com/office/drawing/2014/main" id="{918798C4-CC83-9779-41C0-7F495F516C25}"/>
              </a:ext>
            </a:extLst>
          </p:cNvPr>
          <p:cNvSpPr/>
          <p:nvPr/>
        </p:nvSpPr>
        <p:spPr>
          <a:xfrm>
            <a:off x="2648157" y="5460726"/>
            <a:ext cx="1416979" cy="2482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DBB4AC80-FA7D-8995-A350-9B14E858BD9F}"/>
              </a:ext>
            </a:extLst>
          </p:cNvPr>
          <p:cNvSpPr/>
          <p:nvPr/>
        </p:nvSpPr>
        <p:spPr>
          <a:xfrm>
            <a:off x="2820909" y="1522957"/>
            <a:ext cx="1500361" cy="2825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Picture 2" descr="Bild">
            <a:extLst>
              <a:ext uri="{FF2B5EF4-FFF2-40B4-BE49-F238E27FC236}">
                <a16:creationId xmlns:a16="http://schemas.microsoft.com/office/drawing/2014/main" id="{574021EA-9DD8-2AFF-CBB7-970911666C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34" r="49517"/>
          <a:stretch/>
        </p:blipFill>
        <p:spPr bwMode="auto">
          <a:xfrm>
            <a:off x="6096000" y="0"/>
            <a:ext cx="4735284" cy="6238249"/>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id="{C9C63EA5-0E3D-C52B-1CD9-783A667BAA37}"/>
              </a:ext>
            </a:extLst>
          </p:cNvPr>
          <p:cNvSpPr/>
          <p:nvPr/>
        </p:nvSpPr>
        <p:spPr>
          <a:xfrm>
            <a:off x="7046663" y="4235739"/>
            <a:ext cx="2771836" cy="729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8509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3CD9602B-FBD0-5D8A-D5ED-6601ECFC0570}"/>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EC89CECC-C99A-861A-3CDE-E71AE8AFF417}"/>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A6336EA6-9654-5F61-0EB7-9B97B717B059}"/>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52</a:t>
            </a:fld>
            <a:endParaRPr lang="de-DE"/>
          </a:p>
        </p:txBody>
      </p:sp>
      <p:pic>
        <p:nvPicPr>
          <p:cNvPr id="11" name="Grafik 10">
            <a:extLst>
              <a:ext uri="{FF2B5EF4-FFF2-40B4-BE49-F238E27FC236}">
                <a16:creationId xmlns:a16="http://schemas.microsoft.com/office/drawing/2014/main" id="{64352D26-20F2-13C6-0FAD-096617B0383F}"/>
              </a:ext>
            </a:extLst>
          </p:cNvPr>
          <p:cNvPicPr>
            <a:picLocks noChangeAspect="1"/>
          </p:cNvPicPr>
          <p:nvPr/>
        </p:nvPicPr>
        <p:blipFill>
          <a:blip r:embed="rId3"/>
          <a:stretch>
            <a:fillRect/>
          </a:stretch>
        </p:blipFill>
        <p:spPr>
          <a:xfrm>
            <a:off x="699300" y="600318"/>
            <a:ext cx="10793400" cy="5235122"/>
          </a:xfrm>
          <a:prstGeom prst="rect">
            <a:avLst/>
          </a:prstGeom>
        </p:spPr>
      </p:pic>
    </p:spTree>
    <p:extLst>
      <p:ext uri="{BB962C8B-B14F-4D97-AF65-F5344CB8AC3E}">
        <p14:creationId xmlns:p14="http://schemas.microsoft.com/office/powerpoint/2010/main" val="3652311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1FE8A1A-CB0D-400D-DBA7-3506B3AC5764}"/>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B4A500A3-599A-7F7F-D4D4-479DD6FE469A}"/>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B6BD1EB7-DBC0-44F0-198F-8156B1581521}"/>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53</a:t>
            </a:fld>
            <a:endParaRPr lang="de-DE"/>
          </a:p>
        </p:txBody>
      </p:sp>
      <p:pic>
        <p:nvPicPr>
          <p:cNvPr id="8" name="Inhaltsplatzhalter 7" descr="Ein Bild, das Diagramm enthält.&#10;&#10;Automatisch generierte Beschreibung">
            <a:extLst>
              <a:ext uri="{FF2B5EF4-FFF2-40B4-BE49-F238E27FC236}">
                <a16:creationId xmlns:a16="http://schemas.microsoft.com/office/drawing/2014/main" id="{E7312742-4FE7-E625-474C-EC850B995203}"/>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0" y="0"/>
            <a:ext cx="10166350" cy="6653213"/>
          </a:xfrm>
          <a:prstGeom prst="rect">
            <a:avLst/>
          </a:prstGeom>
          <a:noFill/>
          <a:ln>
            <a:noFill/>
          </a:ln>
        </p:spPr>
      </p:pic>
    </p:spTree>
    <p:extLst>
      <p:ext uri="{BB962C8B-B14F-4D97-AF65-F5344CB8AC3E}">
        <p14:creationId xmlns:p14="http://schemas.microsoft.com/office/powerpoint/2010/main" val="1871784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ECB1A57-2EC7-98A3-BB82-6D7C63645895}"/>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2">
            <a:extLst>
              <a:ext uri="{FF2B5EF4-FFF2-40B4-BE49-F238E27FC236}">
                <a16:creationId xmlns:a16="http://schemas.microsoft.com/office/drawing/2014/main" id="{819F07DE-0320-2459-5149-D4E7639D3478}"/>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4" name="Foliennummernplatzhalter 3">
            <a:extLst>
              <a:ext uri="{FF2B5EF4-FFF2-40B4-BE49-F238E27FC236}">
                <a16:creationId xmlns:a16="http://schemas.microsoft.com/office/drawing/2014/main" id="{FCBB46A1-19A0-4C8F-28A4-8FA216F088B7}"/>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54</a:t>
            </a:fld>
            <a:endParaRPr lang="de-DE"/>
          </a:p>
        </p:txBody>
      </p:sp>
      <p:pic>
        <p:nvPicPr>
          <p:cNvPr id="7" name="Grafik 6">
            <a:extLst>
              <a:ext uri="{FF2B5EF4-FFF2-40B4-BE49-F238E27FC236}">
                <a16:creationId xmlns:a16="http://schemas.microsoft.com/office/drawing/2014/main" id="{204E0FA0-7664-584B-9D0F-262F836A13C3}"/>
              </a:ext>
            </a:extLst>
          </p:cNvPr>
          <p:cNvPicPr>
            <a:picLocks noChangeAspect="1"/>
          </p:cNvPicPr>
          <p:nvPr/>
        </p:nvPicPr>
        <p:blipFill>
          <a:blip r:embed="rId3"/>
          <a:stretch>
            <a:fillRect/>
          </a:stretch>
        </p:blipFill>
        <p:spPr>
          <a:xfrm>
            <a:off x="0" y="1348382"/>
            <a:ext cx="12192000" cy="4161235"/>
          </a:xfrm>
          <a:prstGeom prst="rect">
            <a:avLst/>
          </a:prstGeom>
        </p:spPr>
      </p:pic>
    </p:spTree>
    <p:extLst>
      <p:ext uri="{BB962C8B-B14F-4D97-AF65-F5344CB8AC3E}">
        <p14:creationId xmlns:p14="http://schemas.microsoft.com/office/powerpoint/2010/main" val="4090010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8F11252-FB81-578D-80BF-14BE2DB46540}"/>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6E49C177-F894-A2A2-5DF3-083EEFAAC0A2}"/>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831C8409-A27B-69D1-9F50-8C764E18BCCE}"/>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55</a:t>
            </a:fld>
            <a:endParaRPr lang="de-DE"/>
          </a:p>
        </p:txBody>
      </p:sp>
      <p:pic>
        <p:nvPicPr>
          <p:cNvPr id="9" name="Grafik 8" descr="Ein Bild, das Text enthält.&#10;&#10;Automatisch generierte Beschreibung">
            <a:extLst>
              <a:ext uri="{FF2B5EF4-FFF2-40B4-BE49-F238E27FC236}">
                <a16:creationId xmlns:a16="http://schemas.microsoft.com/office/drawing/2014/main" id="{177B186A-611C-047C-9067-B3A10D075A34}"/>
              </a:ext>
            </a:extLst>
          </p:cNvPr>
          <p:cNvPicPr>
            <a:picLocks noChangeAspect="1"/>
          </p:cNvPicPr>
          <p:nvPr/>
        </p:nvPicPr>
        <p:blipFill rotWithShape="1">
          <a:blip r:embed="rId3">
            <a:extLst>
              <a:ext uri="{28A0092B-C50C-407E-A947-70E740481C1C}">
                <a14:useLocalDpi xmlns:a14="http://schemas.microsoft.com/office/drawing/2010/main" val="0"/>
              </a:ext>
            </a:extLst>
          </a:blip>
          <a:srcRect t="5596" b="4609"/>
          <a:stretch/>
        </p:blipFill>
        <p:spPr>
          <a:xfrm>
            <a:off x="0" y="0"/>
            <a:ext cx="12203879" cy="6934200"/>
          </a:xfrm>
          <a:prstGeom prst="rect">
            <a:avLst/>
          </a:prstGeom>
        </p:spPr>
      </p:pic>
    </p:spTree>
    <p:extLst>
      <p:ext uri="{BB962C8B-B14F-4D97-AF65-F5344CB8AC3E}">
        <p14:creationId xmlns:p14="http://schemas.microsoft.com/office/powerpoint/2010/main" val="495544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08A7610-89BB-7DFA-868F-F168AB7A1FED}"/>
              </a:ext>
            </a:extLst>
          </p:cNvPr>
          <p:cNvSpPr>
            <a:spLocks noGrp="1"/>
          </p:cNvSpPr>
          <p:nvPr>
            <p:ph type="dt" sz="half" idx="4294967295"/>
          </p:nvPr>
        </p:nvSpPr>
        <p:spPr>
          <a:xfrm>
            <a:off x="0" y="6356350"/>
            <a:ext cx="1141413" cy="365125"/>
          </a:xfrm>
        </p:spPr>
        <p:txBody>
          <a:bodyPr/>
          <a:lstStyle/>
          <a:p>
            <a:r>
              <a:rPr lang="de-DE"/>
              <a:t>2023-08-09</a:t>
            </a:r>
          </a:p>
        </p:txBody>
      </p:sp>
      <p:sp>
        <p:nvSpPr>
          <p:cNvPr id="3" name="Fußzeilenplatzhalter 2">
            <a:extLst>
              <a:ext uri="{FF2B5EF4-FFF2-40B4-BE49-F238E27FC236}">
                <a16:creationId xmlns:a16="http://schemas.microsoft.com/office/drawing/2014/main" id="{CDC799B5-6448-C78D-EB64-4F64899F6F8C}"/>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4" name="Foliennummernplatzhalter 3">
            <a:extLst>
              <a:ext uri="{FF2B5EF4-FFF2-40B4-BE49-F238E27FC236}">
                <a16:creationId xmlns:a16="http://schemas.microsoft.com/office/drawing/2014/main" id="{4B3BB5C4-1B5C-87AE-2001-7AAA4D012898}"/>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56</a:t>
            </a:fld>
            <a:endParaRPr lang="de-DE"/>
          </a:p>
        </p:txBody>
      </p:sp>
      <p:pic>
        <p:nvPicPr>
          <p:cNvPr id="11" name="Grafik 10" descr="Ein Bild, das Text, Visitenkarte, Screenshot enthält.&#10;&#10;Automatisch generierte Beschreibung">
            <a:extLst>
              <a:ext uri="{FF2B5EF4-FFF2-40B4-BE49-F238E27FC236}">
                <a16:creationId xmlns:a16="http://schemas.microsoft.com/office/drawing/2014/main" id="{651461DD-B246-12CB-F982-D1B179007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78"/>
            <a:ext cx="12192000" cy="7563555"/>
          </a:xfrm>
          <a:prstGeom prst="rect">
            <a:avLst/>
          </a:prstGeom>
        </p:spPr>
      </p:pic>
    </p:spTree>
    <p:extLst>
      <p:ext uri="{BB962C8B-B14F-4D97-AF65-F5344CB8AC3E}">
        <p14:creationId xmlns:p14="http://schemas.microsoft.com/office/powerpoint/2010/main" val="164475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B974243-C7D2-168E-56B5-CF526B6E3939}"/>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156482" y="225538"/>
            <a:ext cx="5879035" cy="5879035"/>
          </a:xfrm>
          <a:noFill/>
          <a:extLst>
            <a:ext uri="{909E8E84-426E-40DD-AFC4-6F175D3DCCD1}">
              <a14:hiddenFill xmlns:a14="http://schemas.microsoft.com/office/drawing/2010/main">
                <a:solidFill>
                  <a:srgbClr val="FFFFFF"/>
                </a:solidFill>
              </a14:hiddenFill>
            </a:ext>
          </a:extLst>
        </p:spPr>
      </p:pic>
      <p:sp>
        <p:nvSpPr>
          <p:cNvPr id="12" name="Datumsplatzhalter 11">
            <a:extLst>
              <a:ext uri="{FF2B5EF4-FFF2-40B4-BE49-F238E27FC236}">
                <a16:creationId xmlns:a16="http://schemas.microsoft.com/office/drawing/2014/main" id="{6AF0E0E8-37C4-C174-B000-1CC5FC8B0F8E}"/>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C94FF665-A533-FB91-4649-6FEA66D44FE5}"/>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13" name="Foliennummernplatzhalter 12">
            <a:extLst>
              <a:ext uri="{FF2B5EF4-FFF2-40B4-BE49-F238E27FC236}">
                <a16:creationId xmlns:a16="http://schemas.microsoft.com/office/drawing/2014/main" id="{908A2480-FE81-A058-394C-8D83F5DDC7BA}"/>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57</a:t>
            </a:fld>
            <a:endParaRPr lang="de-DE"/>
          </a:p>
        </p:txBody>
      </p:sp>
    </p:spTree>
    <p:extLst>
      <p:ext uri="{BB962C8B-B14F-4D97-AF65-F5344CB8AC3E}">
        <p14:creationId xmlns:p14="http://schemas.microsoft.com/office/powerpoint/2010/main" val="3092688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E911015-7797-237D-E724-FE9640EE497C}"/>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CB5C1685-AE7F-13CE-6BAE-5D79FFCD0412}"/>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2AEEE861-26D1-FA40-C962-3F59390ED57C}"/>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58</a:t>
            </a:fld>
            <a:endParaRPr lang="de-DE"/>
          </a:p>
        </p:txBody>
      </p:sp>
      <p:pic>
        <p:nvPicPr>
          <p:cNvPr id="9" name="Grafik 8">
            <a:extLst>
              <a:ext uri="{FF2B5EF4-FFF2-40B4-BE49-F238E27FC236}">
                <a16:creationId xmlns:a16="http://schemas.microsoft.com/office/drawing/2014/main" id="{4F5219B8-6C82-2680-5EC7-2A351B64CB45}"/>
              </a:ext>
            </a:extLst>
          </p:cNvPr>
          <p:cNvPicPr>
            <a:picLocks noChangeAspect="1"/>
          </p:cNvPicPr>
          <p:nvPr/>
        </p:nvPicPr>
        <p:blipFill>
          <a:blip r:embed="rId3"/>
          <a:stretch>
            <a:fillRect/>
          </a:stretch>
        </p:blipFill>
        <p:spPr>
          <a:xfrm>
            <a:off x="2264827" y="650110"/>
            <a:ext cx="7662345" cy="5123479"/>
          </a:xfrm>
          <a:prstGeom prst="rect">
            <a:avLst/>
          </a:prstGeom>
        </p:spPr>
      </p:pic>
    </p:spTree>
    <p:extLst>
      <p:ext uri="{BB962C8B-B14F-4D97-AF65-F5344CB8AC3E}">
        <p14:creationId xmlns:p14="http://schemas.microsoft.com/office/powerpoint/2010/main" val="685782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3F095605-96F7-A3C4-453C-C4E03B93BBD6}"/>
              </a:ext>
            </a:extLst>
          </p:cNvPr>
          <p:cNvPicPr>
            <a:picLocks noGrp="1" noChangeAspect="1"/>
          </p:cNvPicPr>
          <p:nvPr>
            <p:ph idx="4294967295"/>
          </p:nvPr>
        </p:nvPicPr>
        <p:blipFill>
          <a:blip r:embed="rId3"/>
          <a:stretch>
            <a:fillRect/>
          </a:stretch>
        </p:blipFill>
        <p:spPr>
          <a:xfrm>
            <a:off x="1544758" y="815393"/>
            <a:ext cx="9102484" cy="4494557"/>
          </a:xfrm>
        </p:spPr>
      </p:pic>
      <p:sp>
        <p:nvSpPr>
          <p:cNvPr id="4" name="Datumsplatzhalter 3">
            <a:extLst>
              <a:ext uri="{FF2B5EF4-FFF2-40B4-BE49-F238E27FC236}">
                <a16:creationId xmlns:a16="http://schemas.microsoft.com/office/drawing/2014/main" id="{2D7FF959-6939-756A-0D5D-D37C2DA313E1}"/>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28CF60CB-CC69-337A-4A64-9DEAE502CD03}"/>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E4BF3514-151D-8FC5-E79F-B2331A05C346}"/>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59</a:t>
            </a:fld>
            <a:endParaRPr lang="de-DE"/>
          </a:p>
        </p:txBody>
      </p:sp>
    </p:spTree>
    <p:extLst>
      <p:ext uri="{BB962C8B-B14F-4D97-AF65-F5344CB8AC3E}">
        <p14:creationId xmlns:p14="http://schemas.microsoft.com/office/powerpoint/2010/main" val="2217502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79F2AC84-D457-5F8A-300B-85B59F49A1F8}"/>
              </a:ext>
            </a:extLst>
          </p:cNvPr>
          <p:cNvSpPr txBox="1"/>
          <p:nvPr/>
        </p:nvSpPr>
        <p:spPr>
          <a:xfrm>
            <a:off x="2682245" y="2967335"/>
            <a:ext cx="6971780" cy="923330"/>
          </a:xfrm>
          <a:prstGeom prst="rect">
            <a:avLst/>
          </a:prstGeom>
          <a:noFill/>
        </p:spPr>
        <p:txBody>
          <a:bodyPr wrap="none" rtlCol="0">
            <a:spAutoFit/>
          </a:bodyPr>
          <a:lstStyle/>
          <a:p>
            <a:r>
              <a:rPr lang="de-DE" sz="5400">
                <a:solidFill>
                  <a:schemeClr val="tx2"/>
                </a:solidFill>
                <a:latin typeface="Book Antiqua" panose="02040602050305030304" pitchFamily="18" charset="0"/>
              </a:rPr>
              <a:t>Software </a:t>
            </a:r>
            <a:r>
              <a:rPr lang="de-DE" sz="5400" b="1">
                <a:solidFill>
                  <a:srgbClr val="C00000"/>
                </a:solidFill>
                <a:latin typeface="Book Antiqua" panose="02040602050305030304" pitchFamily="18" charset="0"/>
              </a:rPr>
              <a:t>Engineering</a:t>
            </a:r>
          </a:p>
        </p:txBody>
      </p:sp>
    </p:spTree>
    <p:extLst>
      <p:ext uri="{BB962C8B-B14F-4D97-AF65-F5344CB8AC3E}">
        <p14:creationId xmlns:p14="http://schemas.microsoft.com/office/powerpoint/2010/main" val="3166121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710A1F0-DE25-6927-72D6-F739A5A4E070}"/>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4C0D1C76-E7D7-52D8-7C0C-56B3DA93A93D}"/>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758C1CD7-644B-FA16-23FA-0FFB8977263D}"/>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60</a:t>
            </a:fld>
            <a:endParaRPr lang="de-DE"/>
          </a:p>
        </p:txBody>
      </p:sp>
      <p:pic>
        <p:nvPicPr>
          <p:cNvPr id="8" name="active_search example">
            <a:hlinkClick r:id="" action="ppaction://media"/>
            <a:extLst>
              <a:ext uri="{FF2B5EF4-FFF2-40B4-BE49-F238E27FC236}">
                <a16:creationId xmlns:a16="http://schemas.microsoft.com/office/drawing/2014/main" id="{31062AC7-1ACF-88C7-7C25-89C47797DDD3}"/>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1338925" y="0"/>
            <a:ext cx="9514149" cy="6858000"/>
          </a:xfrm>
        </p:spPr>
      </p:pic>
    </p:spTree>
    <p:extLst>
      <p:ext uri="{BB962C8B-B14F-4D97-AF65-F5344CB8AC3E}">
        <p14:creationId xmlns:p14="http://schemas.microsoft.com/office/powerpoint/2010/main" val="265355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94C14FBC-F491-7EF7-9539-CF2073FAC9A6}"/>
              </a:ext>
            </a:extLst>
          </p:cNvPr>
          <p:cNvSpPr>
            <a:spLocks noGrp="1"/>
          </p:cNvSpPr>
          <p:nvPr>
            <p:ph type="dt" sz="half" idx="4294967295"/>
          </p:nvPr>
        </p:nvSpPr>
        <p:spPr>
          <a:xfrm>
            <a:off x="0" y="6356350"/>
            <a:ext cx="1141413" cy="365125"/>
          </a:xfrm>
        </p:spPr>
        <p:txBody>
          <a:bodyPr/>
          <a:lstStyle/>
          <a:p>
            <a:r>
              <a:rPr lang="de-DE"/>
              <a:t>2023-08-09</a:t>
            </a:r>
          </a:p>
        </p:txBody>
      </p:sp>
      <p:sp>
        <p:nvSpPr>
          <p:cNvPr id="9" name="Fußzeilenplatzhalter 8">
            <a:extLst>
              <a:ext uri="{FF2B5EF4-FFF2-40B4-BE49-F238E27FC236}">
                <a16:creationId xmlns:a16="http://schemas.microsoft.com/office/drawing/2014/main" id="{74EA54D8-D1CC-5C76-6E9A-E7057832C141}"/>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10" name="Foliennummernplatzhalter 9">
            <a:extLst>
              <a:ext uri="{FF2B5EF4-FFF2-40B4-BE49-F238E27FC236}">
                <a16:creationId xmlns:a16="http://schemas.microsoft.com/office/drawing/2014/main" id="{87C2BE78-D6C7-DD1E-DDC4-40012CF0B764}"/>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61</a:t>
            </a:fld>
            <a:endParaRPr lang="de-DE"/>
          </a:p>
        </p:txBody>
      </p:sp>
      <p:pic>
        <p:nvPicPr>
          <p:cNvPr id="21" name="Grafik 20">
            <a:extLst>
              <a:ext uri="{FF2B5EF4-FFF2-40B4-BE49-F238E27FC236}">
                <a16:creationId xmlns:a16="http://schemas.microsoft.com/office/drawing/2014/main" id="{9E90EF36-6790-3C31-A19B-F8DFDE9CF5D0}"/>
              </a:ext>
            </a:extLst>
          </p:cNvPr>
          <p:cNvPicPr>
            <a:picLocks noChangeAspect="1"/>
          </p:cNvPicPr>
          <p:nvPr/>
        </p:nvPicPr>
        <p:blipFill>
          <a:blip r:embed="rId3"/>
          <a:stretch>
            <a:fillRect/>
          </a:stretch>
        </p:blipFill>
        <p:spPr>
          <a:xfrm>
            <a:off x="2944" y="-35472"/>
            <a:ext cx="12189056" cy="6893472"/>
          </a:xfrm>
          <a:prstGeom prst="rect">
            <a:avLst/>
          </a:prstGeom>
        </p:spPr>
      </p:pic>
    </p:spTree>
    <p:extLst>
      <p:ext uri="{BB962C8B-B14F-4D97-AF65-F5344CB8AC3E}">
        <p14:creationId xmlns:p14="http://schemas.microsoft.com/office/powerpoint/2010/main" val="3486313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a:extLst>
              <a:ext uri="{FF2B5EF4-FFF2-40B4-BE49-F238E27FC236}">
                <a16:creationId xmlns:a16="http://schemas.microsoft.com/office/drawing/2014/main" id="{9E90EF36-6790-3C31-A19B-F8DFDE9CF5D0}"/>
              </a:ext>
            </a:extLst>
          </p:cNvPr>
          <p:cNvPicPr>
            <a:picLocks noChangeAspect="1"/>
          </p:cNvPicPr>
          <p:nvPr/>
        </p:nvPicPr>
        <p:blipFill>
          <a:blip r:embed="rId3"/>
          <a:stretch>
            <a:fillRect/>
          </a:stretch>
        </p:blipFill>
        <p:spPr>
          <a:xfrm>
            <a:off x="2944" y="-35472"/>
            <a:ext cx="12189056" cy="6893472"/>
          </a:xfrm>
          <a:prstGeom prst="rect">
            <a:avLst/>
          </a:prstGeom>
        </p:spPr>
      </p:pic>
      <p:sp>
        <p:nvSpPr>
          <p:cNvPr id="14" name="Rechteck 13">
            <a:extLst>
              <a:ext uri="{FF2B5EF4-FFF2-40B4-BE49-F238E27FC236}">
                <a16:creationId xmlns:a16="http://schemas.microsoft.com/office/drawing/2014/main" id="{FA54E853-0DDB-83C4-1978-5158D5F9414E}"/>
              </a:ext>
            </a:extLst>
          </p:cNvPr>
          <p:cNvSpPr/>
          <p:nvPr/>
        </p:nvSpPr>
        <p:spPr>
          <a:xfrm>
            <a:off x="32833" y="2644665"/>
            <a:ext cx="5893046" cy="3691953"/>
          </a:xfrm>
          <a:prstGeom prst="rect">
            <a:avLst/>
          </a:prstGeom>
          <a:noFill/>
          <a:ln w="381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36D89B4D-ABAE-DC09-4373-245745AB6350}"/>
              </a:ext>
            </a:extLst>
          </p:cNvPr>
          <p:cNvSpPr/>
          <p:nvPr/>
        </p:nvSpPr>
        <p:spPr>
          <a:xfrm>
            <a:off x="6095999" y="1023513"/>
            <a:ext cx="5893045" cy="3315946"/>
          </a:xfrm>
          <a:prstGeom prst="rect">
            <a:avLst/>
          </a:prstGeom>
          <a:noFill/>
          <a:ln w="381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81189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25D792-141A-5190-4D05-8553C9D5E5BB}"/>
              </a:ext>
            </a:extLst>
          </p:cNvPr>
          <p:cNvSpPr>
            <a:spLocks noGrp="1"/>
          </p:cNvSpPr>
          <p:nvPr>
            <p:ph type="title" idx="4294967295"/>
          </p:nvPr>
        </p:nvSpPr>
        <p:spPr>
          <a:xfrm>
            <a:off x="341312" y="514351"/>
            <a:ext cx="11509375" cy="623888"/>
          </a:xfrm>
        </p:spPr>
        <p:txBody>
          <a:bodyPr/>
          <a:lstStyle/>
          <a:p>
            <a:pPr algn="ctr"/>
            <a:r>
              <a:rPr lang="de-DE"/>
              <a:t>Software </a:t>
            </a:r>
            <a:r>
              <a:rPr lang="de-DE" err="1"/>
              <a:t>as</a:t>
            </a:r>
            <a:r>
              <a:rPr lang="de-DE"/>
              <a:t> a Service Startup „</a:t>
            </a:r>
            <a:r>
              <a:rPr lang="de-DE" err="1"/>
              <a:t>Contexte</a:t>
            </a:r>
            <a:r>
              <a:rPr lang="de-DE"/>
              <a:t>“</a:t>
            </a:r>
          </a:p>
        </p:txBody>
      </p:sp>
      <p:pic>
        <p:nvPicPr>
          <p:cNvPr id="9" name="Inhaltsplatzhalter 8">
            <a:extLst>
              <a:ext uri="{FF2B5EF4-FFF2-40B4-BE49-F238E27FC236}">
                <a16:creationId xmlns:a16="http://schemas.microsoft.com/office/drawing/2014/main" id="{88EFCF8C-D5E7-FFDA-CB1D-38EA093A3B43}"/>
              </a:ext>
            </a:extLst>
          </p:cNvPr>
          <p:cNvPicPr>
            <a:picLocks noGrp="1" noChangeAspect="1"/>
          </p:cNvPicPr>
          <p:nvPr>
            <p:ph idx="4294967295"/>
          </p:nvPr>
        </p:nvPicPr>
        <p:blipFill rotWithShape="1">
          <a:blip r:embed="rId3"/>
          <a:srcRect r="-668" b="6385"/>
          <a:stretch/>
        </p:blipFill>
        <p:spPr>
          <a:xfrm>
            <a:off x="1758149" y="1293814"/>
            <a:ext cx="8675702" cy="4582053"/>
          </a:xfrm>
        </p:spPr>
      </p:pic>
      <p:sp>
        <p:nvSpPr>
          <p:cNvPr id="4" name="Datumsplatzhalter 3">
            <a:extLst>
              <a:ext uri="{FF2B5EF4-FFF2-40B4-BE49-F238E27FC236}">
                <a16:creationId xmlns:a16="http://schemas.microsoft.com/office/drawing/2014/main" id="{D633526A-F9F6-74DA-E33F-91DD90AEAE28}"/>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1A7CF811-A04A-B767-6AA7-7B662772D4ED}"/>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6D6BB004-4E4B-7027-E59B-73245369BFC6}"/>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63</a:t>
            </a:fld>
            <a:endParaRPr lang="de-DE"/>
          </a:p>
        </p:txBody>
      </p:sp>
    </p:spTree>
    <p:extLst>
      <p:ext uri="{BB962C8B-B14F-4D97-AF65-F5344CB8AC3E}">
        <p14:creationId xmlns:p14="http://schemas.microsoft.com/office/powerpoint/2010/main" val="109179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4A30750F-8329-B4E4-E23C-BF852E622B43}"/>
              </a:ext>
            </a:extLst>
          </p:cNvPr>
          <p:cNvPicPr>
            <a:picLocks noGrp="1" noChangeAspect="1"/>
          </p:cNvPicPr>
          <p:nvPr>
            <p:ph idx="4294967295"/>
          </p:nvPr>
        </p:nvPicPr>
        <p:blipFill>
          <a:blip r:embed="rId3"/>
          <a:stretch>
            <a:fillRect/>
          </a:stretch>
        </p:blipFill>
        <p:spPr>
          <a:xfrm>
            <a:off x="2006238" y="0"/>
            <a:ext cx="8179523" cy="6107311"/>
          </a:xfrm>
        </p:spPr>
      </p:pic>
      <p:sp>
        <p:nvSpPr>
          <p:cNvPr id="4" name="Datumsplatzhalter 3">
            <a:extLst>
              <a:ext uri="{FF2B5EF4-FFF2-40B4-BE49-F238E27FC236}">
                <a16:creationId xmlns:a16="http://schemas.microsoft.com/office/drawing/2014/main" id="{CCBE539B-48E0-2D2E-5498-3B4B5B341C93}"/>
              </a:ext>
            </a:extLst>
          </p:cNvPr>
          <p:cNvSpPr>
            <a:spLocks noGrp="1"/>
          </p:cNvSpPr>
          <p:nvPr>
            <p:ph type="dt" sz="half" idx="4294967295"/>
          </p:nvPr>
        </p:nvSpPr>
        <p:spPr>
          <a:xfrm>
            <a:off x="0" y="6356350"/>
            <a:ext cx="1141413" cy="365125"/>
          </a:xfrm>
        </p:spPr>
        <p:txBody>
          <a:bodyPr/>
          <a:lstStyle/>
          <a:p>
            <a:r>
              <a:rPr lang="de-DE"/>
              <a:t>2023-08-09</a:t>
            </a:r>
          </a:p>
        </p:txBody>
      </p:sp>
      <p:sp>
        <p:nvSpPr>
          <p:cNvPr id="15" name="Fußzeilenplatzhalter 14">
            <a:extLst>
              <a:ext uri="{FF2B5EF4-FFF2-40B4-BE49-F238E27FC236}">
                <a16:creationId xmlns:a16="http://schemas.microsoft.com/office/drawing/2014/main" id="{1526591F-FD2C-4910-57B3-32D6F98001AC}"/>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6" name="Foliennummernplatzhalter 5">
            <a:extLst>
              <a:ext uri="{FF2B5EF4-FFF2-40B4-BE49-F238E27FC236}">
                <a16:creationId xmlns:a16="http://schemas.microsoft.com/office/drawing/2014/main" id="{81007996-25A1-FF86-44E5-8B19420B24D0}"/>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64</a:t>
            </a:fld>
            <a:endParaRPr lang="de-DE"/>
          </a:p>
        </p:txBody>
      </p:sp>
    </p:spTree>
    <p:extLst>
      <p:ext uri="{BB962C8B-B14F-4D97-AF65-F5344CB8AC3E}">
        <p14:creationId xmlns:p14="http://schemas.microsoft.com/office/powerpoint/2010/main" val="3174101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DB0080B-04A9-BD90-4D2F-7AD95C3F2545}"/>
              </a:ext>
            </a:extLst>
          </p:cNvPr>
          <p:cNvSpPr>
            <a:spLocks noGrp="1"/>
          </p:cNvSpPr>
          <p:nvPr>
            <p:ph type="title"/>
          </p:nvPr>
        </p:nvSpPr>
        <p:spPr/>
        <p:txBody>
          <a:bodyPr/>
          <a:lstStyle/>
          <a:p>
            <a:endParaRPr lang="de-DE"/>
          </a:p>
        </p:txBody>
      </p:sp>
      <p:sp>
        <p:nvSpPr>
          <p:cNvPr id="25" name="Inhaltsplatzhalter 24">
            <a:extLst>
              <a:ext uri="{FF2B5EF4-FFF2-40B4-BE49-F238E27FC236}">
                <a16:creationId xmlns:a16="http://schemas.microsoft.com/office/drawing/2014/main" id="{0A209242-7CB6-2ED2-9D68-3EEB9AD2C37B}"/>
              </a:ext>
            </a:extLst>
          </p:cNvPr>
          <p:cNvSpPr>
            <a:spLocks noGrp="1"/>
          </p:cNvSpPr>
          <p:nvPr>
            <p:ph idx="1"/>
          </p:nvPr>
        </p:nvSpPr>
        <p:spPr/>
        <p:txBody>
          <a:bodyPr/>
          <a:lstStyle/>
          <a:p>
            <a:endParaRPr lang="de-DE"/>
          </a:p>
        </p:txBody>
      </p:sp>
      <p:sp>
        <p:nvSpPr>
          <p:cNvPr id="26" name="Textplatzhalter 25">
            <a:extLst>
              <a:ext uri="{FF2B5EF4-FFF2-40B4-BE49-F238E27FC236}">
                <a16:creationId xmlns:a16="http://schemas.microsoft.com/office/drawing/2014/main" id="{DB5032E6-E95D-3483-B9E4-C5B16B982F8C}"/>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37BE82F9-D308-985E-3760-E6024481165F}"/>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3892B8DE-9B85-BDFC-5E5E-C394C771D4DF}"/>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98181B78-778C-830F-20AF-F60A73055C60}"/>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65</a:t>
            </a:fld>
            <a:endParaRPr lang="de-DE"/>
          </a:p>
        </p:txBody>
      </p:sp>
      <p:pic>
        <p:nvPicPr>
          <p:cNvPr id="13" name="Grafik 12">
            <a:extLst>
              <a:ext uri="{FF2B5EF4-FFF2-40B4-BE49-F238E27FC236}">
                <a16:creationId xmlns:a16="http://schemas.microsoft.com/office/drawing/2014/main" id="{1F2FECD7-586F-2219-740F-83FEF4BF7F94}"/>
              </a:ext>
            </a:extLst>
          </p:cNvPr>
          <p:cNvPicPr>
            <a:picLocks noChangeAspect="1"/>
          </p:cNvPicPr>
          <p:nvPr/>
        </p:nvPicPr>
        <p:blipFill>
          <a:blip r:embed="rId3"/>
          <a:stretch>
            <a:fillRect/>
          </a:stretch>
        </p:blipFill>
        <p:spPr>
          <a:xfrm>
            <a:off x="-108082" y="-79130"/>
            <a:ext cx="12408164" cy="6937130"/>
          </a:xfrm>
          <a:prstGeom prst="rect">
            <a:avLst/>
          </a:prstGeom>
        </p:spPr>
      </p:pic>
    </p:spTree>
    <p:extLst>
      <p:ext uri="{BB962C8B-B14F-4D97-AF65-F5344CB8AC3E}">
        <p14:creationId xmlns:p14="http://schemas.microsoft.com/office/powerpoint/2010/main" val="1559647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EF3B9D07-4087-1A19-E9E3-49795D09D341}"/>
              </a:ext>
            </a:extLst>
          </p:cNvPr>
          <p:cNvSpPr>
            <a:spLocks noGrp="1"/>
          </p:cNvSpPr>
          <p:nvPr>
            <p:ph type="dt" sz="half" idx="4294967295"/>
          </p:nvPr>
        </p:nvSpPr>
        <p:spPr>
          <a:xfrm>
            <a:off x="0" y="6356350"/>
            <a:ext cx="1141413" cy="365125"/>
          </a:xfrm>
        </p:spPr>
        <p:txBody>
          <a:bodyPr/>
          <a:lstStyle/>
          <a:p>
            <a:r>
              <a:rPr lang="de-DE"/>
              <a:t>2023-08-09</a:t>
            </a:r>
          </a:p>
        </p:txBody>
      </p:sp>
      <p:sp>
        <p:nvSpPr>
          <p:cNvPr id="18" name="Fußzeilenplatzhalter 17">
            <a:extLst>
              <a:ext uri="{FF2B5EF4-FFF2-40B4-BE49-F238E27FC236}">
                <a16:creationId xmlns:a16="http://schemas.microsoft.com/office/drawing/2014/main" id="{EFA204FE-B18A-FB15-AF0A-7F0F2FBD1A52}"/>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6" name="Foliennummernplatzhalter 5">
            <a:extLst>
              <a:ext uri="{FF2B5EF4-FFF2-40B4-BE49-F238E27FC236}">
                <a16:creationId xmlns:a16="http://schemas.microsoft.com/office/drawing/2014/main" id="{23652172-B85D-98C2-445E-AD202EFF64AE}"/>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66</a:t>
            </a:fld>
            <a:endParaRPr lang="de-DE"/>
          </a:p>
        </p:txBody>
      </p:sp>
      <p:sp>
        <p:nvSpPr>
          <p:cNvPr id="16" name="Textfeld 15">
            <a:extLst>
              <a:ext uri="{FF2B5EF4-FFF2-40B4-BE49-F238E27FC236}">
                <a16:creationId xmlns:a16="http://schemas.microsoft.com/office/drawing/2014/main" id="{756947CE-F7DF-08D3-9CE8-86609EDCB236}"/>
              </a:ext>
            </a:extLst>
          </p:cNvPr>
          <p:cNvSpPr txBox="1"/>
          <p:nvPr/>
        </p:nvSpPr>
        <p:spPr>
          <a:xfrm>
            <a:off x="2873450" y="386198"/>
            <a:ext cx="3222549" cy="369332"/>
          </a:xfrm>
          <a:prstGeom prst="rect">
            <a:avLst/>
          </a:prstGeom>
          <a:noFill/>
        </p:spPr>
        <p:txBody>
          <a:bodyPr wrap="none" rtlCol="0">
            <a:spAutoFit/>
          </a:bodyPr>
          <a:lstStyle/>
          <a:p>
            <a:r>
              <a:rPr lang="de-DE" err="1"/>
              <a:t>DashboardViewComponent.kt</a:t>
            </a:r>
            <a:endParaRPr lang="de-DE"/>
          </a:p>
        </p:txBody>
      </p:sp>
      <p:pic>
        <p:nvPicPr>
          <p:cNvPr id="3" name="Grafik 2" descr="Ein Bild, das Text, Screenshot, Schrift, Rechteck enthält.&#10;&#10;Automatisch generierte Beschreibung">
            <a:extLst>
              <a:ext uri="{FF2B5EF4-FFF2-40B4-BE49-F238E27FC236}">
                <a16:creationId xmlns:a16="http://schemas.microsoft.com/office/drawing/2014/main" id="{1962B752-030A-3996-4093-78593055DF5C}"/>
              </a:ext>
            </a:extLst>
          </p:cNvPr>
          <p:cNvPicPr>
            <a:picLocks noChangeAspect="1"/>
          </p:cNvPicPr>
          <p:nvPr/>
        </p:nvPicPr>
        <p:blipFill rotWithShape="1">
          <a:blip r:embed="rId3">
            <a:extLst>
              <a:ext uri="{28A0092B-C50C-407E-A947-70E740481C1C}">
                <a14:useLocalDpi xmlns:a14="http://schemas.microsoft.com/office/drawing/2010/main" val="0"/>
              </a:ext>
            </a:extLst>
          </a:blip>
          <a:srcRect l="5548" t="27288" r="4943" b="24962"/>
          <a:stretch/>
        </p:blipFill>
        <p:spPr>
          <a:xfrm>
            <a:off x="1592754" y="25746"/>
            <a:ext cx="9252725" cy="3368583"/>
          </a:xfrm>
          <a:prstGeom prst="rect">
            <a:avLst/>
          </a:prstGeom>
        </p:spPr>
      </p:pic>
      <p:pic>
        <p:nvPicPr>
          <p:cNvPr id="8" name="Grafik 7">
            <a:extLst>
              <a:ext uri="{FF2B5EF4-FFF2-40B4-BE49-F238E27FC236}">
                <a16:creationId xmlns:a16="http://schemas.microsoft.com/office/drawing/2014/main" id="{987E5F23-E9A3-954E-3D5A-33C2E18018BF}"/>
              </a:ext>
            </a:extLst>
          </p:cNvPr>
          <p:cNvPicPr>
            <a:picLocks noChangeAspect="1"/>
          </p:cNvPicPr>
          <p:nvPr/>
        </p:nvPicPr>
        <p:blipFill>
          <a:blip r:embed="rId4"/>
          <a:stretch>
            <a:fillRect/>
          </a:stretch>
        </p:blipFill>
        <p:spPr>
          <a:xfrm>
            <a:off x="1935479" y="2992581"/>
            <a:ext cx="8321040" cy="3274828"/>
          </a:xfrm>
          <a:prstGeom prst="rect">
            <a:avLst/>
          </a:prstGeom>
        </p:spPr>
      </p:pic>
    </p:spTree>
    <p:extLst>
      <p:ext uri="{BB962C8B-B14F-4D97-AF65-F5344CB8AC3E}">
        <p14:creationId xmlns:p14="http://schemas.microsoft.com/office/powerpoint/2010/main" val="2179908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07660B79-93C2-441F-95E1-F46DA0C3F9E3}"/>
              </a:ext>
            </a:extLst>
          </p:cNvPr>
          <p:cNvSpPr>
            <a:spLocks noGrp="1"/>
          </p:cNvSpPr>
          <p:nvPr>
            <p:ph type="title"/>
          </p:nvPr>
        </p:nvSpPr>
        <p:spPr/>
        <p:txBody>
          <a:bodyPr/>
          <a:lstStyle/>
          <a:p>
            <a:endParaRPr lang="de-DE"/>
          </a:p>
        </p:txBody>
      </p:sp>
      <p:sp>
        <p:nvSpPr>
          <p:cNvPr id="22" name="Inhaltsplatzhalter 21">
            <a:extLst>
              <a:ext uri="{FF2B5EF4-FFF2-40B4-BE49-F238E27FC236}">
                <a16:creationId xmlns:a16="http://schemas.microsoft.com/office/drawing/2014/main" id="{400B0A4D-7611-E7AD-9FD0-BD6FEAB431A1}"/>
              </a:ext>
            </a:extLst>
          </p:cNvPr>
          <p:cNvSpPr>
            <a:spLocks noGrp="1"/>
          </p:cNvSpPr>
          <p:nvPr>
            <p:ph idx="1"/>
          </p:nvPr>
        </p:nvSpPr>
        <p:spPr/>
        <p:txBody>
          <a:bodyPr/>
          <a:lstStyle/>
          <a:p>
            <a:endParaRPr lang="de-DE"/>
          </a:p>
        </p:txBody>
      </p:sp>
      <p:sp>
        <p:nvSpPr>
          <p:cNvPr id="23" name="Textplatzhalter 22">
            <a:extLst>
              <a:ext uri="{FF2B5EF4-FFF2-40B4-BE49-F238E27FC236}">
                <a16:creationId xmlns:a16="http://schemas.microsoft.com/office/drawing/2014/main" id="{8377839D-2BE8-514C-004F-0FA3BCA51600}"/>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EF3B9D07-4087-1A19-E9E3-49795D09D341}"/>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CA4369EC-FF95-685F-5949-AAC0E24A21F1}"/>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23652172-B85D-98C2-445E-AD202EFF64AE}"/>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67</a:t>
            </a:fld>
            <a:endParaRPr lang="de-DE"/>
          </a:p>
        </p:txBody>
      </p:sp>
      <p:pic>
        <p:nvPicPr>
          <p:cNvPr id="3" name="Grafik 2">
            <a:extLst>
              <a:ext uri="{FF2B5EF4-FFF2-40B4-BE49-F238E27FC236}">
                <a16:creationId xmlns:a16="http://schemas.microsoft.com/office/drawing/2014/main" id="{0B60A423-2EFC-E33F-4ED3-A0C4B265B06C}"/>
              </a:ext>
            </a:extLst>
          </p:cNvPr>
          <p:cNvPicPr>
            <a:picLocks noChangeAspect="1"/>
          </p:cNvPicPr>
          <p:nvPr/>
        </p:nvPicPr>
        <p:blipFill>
          <a:blip r:embed="rId3"/>
          <a:stretch>
            <a:fillRect/>
          </a:stretch>
        </p:blipFill>
        <p:spPr>
          <a:xfrm>
            <a:off x="0" y="1031006"/>
            <a:ext cx="12192000" cy="4795988"/>
          </a:xfrm>
          <a:prstGeom prst="rect">
            <a:avLst/>
          </a:prstGeom>
        </p:spPr>
      </p:pic>
    </p:spTree>
    <p:extLst>
      <p:ext uri="{BB962C8B-B14F-4D97-AF65-F5344CB8AC3E}">
        <p14:creationId xmlns:p14="http://schemas.microsoft.com/office/powerpoint/2010/main" val="17732677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umsplatzhalter 13">
            <a:extLst>
              <a:ext uri="{FF2B5EF4-FFF2-40B4-BE49-F238E27FC236}">
                <a16:creationId xmlns:a16="http://schemas.microsoft.com/office/drawing/2014/main" id="{39065956-54CE-F85F-77A8-0E1833810EB2}"/>
              </a:ext>
            </a:extLst>
          </p:cNvPr>
          <p:cNvSpPr>
            <a:spLocks noGrp="1"/>
          </p:cNvSpPr>
          <p:nvPr>
            <p:ph type="dt" sz="half" idx="4294967295"/>
          </p:nvPr>
        </p:nvSpPr>
        <p:spPr>
          <a:xfrm>
            <a:off x="0" y="6356350"/>
            <a:ext cx="1141413" cy="365125"/>
          </a:xfrm>
        </p:spPr>
        <p:txBody>
          <a:bodyPr/>
          <a:lstStyle/>
          <a:p>
            <a:r>
              <a:rPr lang="de-DE"/>
              <a:t>2023-08-09</a:t>
            </a:r>
          </a:p>
        </p:txBody>
      </p:sp>
      <p:sp>
        <p:nvSpPr>
          <p:cNvPr id="15" name="Fußzeilenplatzhalter 14">
            <a:extLst>
              <a:ext uri="{FF2B5EF4-FFF2-40B4-BE49-F238E27FC236}">
                <a16:creationId xmlns:a16="http://schemas.microsoft.com/office/drawing/2014/main" id="{DA9F9778-7D6C-D526-94C9-5733853B609E}"/>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a:t>
            </a:r>
            <a:r>
              <a:rPr lang="de-DE"/>
              <a:t>tschuehly.de - @tschuehly</a:t>
            </a:r>
          </a:p>
        </p:txBody>
      </p:sp>
      <p:sp>
        <p:nvSpPr>
          <p:cNvPr id="6" name="Foliennummernplatzhalter 5">
            <a:extLst>
              <a:ext uri="{FF2B5EF4-FFF2-40B4-BE49-F238E27FC236}">
                <a16:creationId xmlns:a16="http://schemas.microsoft.com/office/drawing/2014/main" id="{6D638014-7D13-847C-DF5A-9AE05CE21E8C}"/>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68</a:t>
            </a:fld>
            <a:endParaRPr lang="de-DE"/>
          </a:p>
        </p:txBody>
      </p:sp>
      <p:pic>
        <p:nvPicPr>
          <p:cNvPr id="8" name="chartComponentExample">
            <a:hlinkClick r:id="" action="ppaction://media"/>
            <a:extLst>
              <a:ext uri="{FF2B5EF4-FFF2-40B4-BE49-F238E27FC236}">
                <a16:creationId xmlns:a16="http://schemas.microsoft.com/office/drawing/2014/main" id="{186D16AB-C914-4027-3C0B-C1A4B64066B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1078237" y="0"/>
            <a:ext cx="9809897" cy="6858000"/>
          </a:xfrm>
        </p:spPr>
      </p:pic>
    </p:spTree>
    <p:extLst>
      <p:ext uri="{BB962C8B-B14F-4D97-AF65-F5344CB8AC3E}">
        <p14:creationId xmlns:p14="http://schemas.microsoft.com/office/powerpoint/2010/main" val="391807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31487345-6EEE-2141-1B79-07FE66BB7B6E}"/>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1E536199-1AB1-845A-A314-8D55F06FB58B}"/>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0C100196-944C-921A-ED3A-EBE37E186BE0}"/>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69</a:t>
            </a:fld>
            <a:endParaRPr lang="de-DE"/>
          </a:p>
        </p:txBody>
      </p:sp>
      <p:pic>
        <p:nvPicPr>
          <p:cNvPr id="9" name="Grafik 8">
            <a:extLst>
              <a:ext uri="{FF2B5EF4-FFF2-40B4-BE49-F238E27FC236}">
                <a16:creationId xmlns:a16="http://schemas.microsoft.com/office/drawing/2014/main" id="{4493D939-AE7A-BA58-7744-40BFA1ECCE47}"/>
              </a:ext>
            </a:extLst>
          </p:cNvPr>
          <p:cNvPicPr>
            <a:picLocks noChangeAspect="1"/>
          </p:cNvPicPr>
          <p:nvPr/>
        </p:nvPicPr>
        <p:blipFill>
          <a:blip r:embed="rId3"/>
          <a:stretch>
            <a:fillRect/>
          </a:stretch>
        </p:blipFill>
        <p:spPr>
          <a:xfrm>
            <a:off x="2581114" y="6871"/>
            <a:ext cx="7029771" cy="6283617"/>
          </a:xfrm>
          <a:prstGeom prst="rect">
            <a:avLst/>
          </a:prstGeom>
        </p:spPr>
      </p:pic>
    </p:spTree>
    <p:extLst>
      <p:ext uri="{BB962C8B-B14F-4D97-AF65-F5344CB8AC3E}">
        <p14:creationId xmlns:p14="http://schemas.microsoft.com/office/powerpoint/2010/main" val="193370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uth-server-blink">
            <a:hlinkClick r:id="" action="ppaction://media"/>
            <a:extLst>
              <a:ext uri="{FF2B5EF4-FFF2-40B4-BE49-F238E27FC236}">
                <a16:creationId xmlns:a16="http://schemas.microsoft.com/office/drawing/2014/main" id="{2AB3F89B-181B-4041-6502-40630D93F5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48787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22">
            <a:extLst>
              <a:ext uri="{FF2B5EF4-FFF2-40B4-BE49-F238E27FC236}">
                <a16:creationId xmlns:a16="http://schemas.microsoft.com/office/drawing/2014/main" id="{91C5E5D5-38D1-2C06-D7DE-C0037AABF249}"/>
              </a:ext>
            </a:extLst>
          </p:cNvPr>
          <p:cNvSpPr>
            <a:spLocks noGrp="1"/>
          </p:cNvSpPr>
          <p:nvPr>
            <p:ph type="title"/>
          </p:nvPr>
        </p:nvSpPr>
        <p:spPr/>
        <p:txBody>
          <a:bodyPr/>
          <a:lstStyle/>
          <a:p>
            <a:endParaRPr lang="de-DE"/>
          </a:p>
        </p:txBody>
      </p:sp>
      <p:sp>
        <p:nvSpPr>
          <p:cNvPr id="24" name="Inhaltsplatzhalter 23">
            <a:extLst>
              <a:ext uri="{FF2B5EF4-FFF2-40B4-BE49-F238E27FC236}">
                <a16:creationId xmlns:a16="http://schemas.microsoft.com/office/drawing/2014/main" id="{5B3B6AD1-4F16-DB07-9E0A-1A368449DFD4}"/>
              </a:ext>
            </a:extLst>
          </p:cNvPr>
          <p:cNvSpPr>
            <a:spLocks noGrp="1"/>
          </p:cNvSpPr>
          <p:nvPr>
            <p:ph idx="1"/>
          </p:nvPr>
        </p:nvSpPr>
        <p:spPr/>
        <p:txBody>
          <a:bodyPr/>
          <a:lstStyle/>
          <a:p>
            <a:endParaRPr lang="de-DE"/>
          </a:p>
        </p:txBody>
      </p:sp>
      <p:sp>
        <p:nvSpPr>
          <p:cNvPr id="25" name="Textplatzhalter 24">
            <a:extLst>
              <a:ext uri="{FF2B5EF4-FFF2-40B4-BE49-F238E27FC236}">
                <a16:creationId xmlns:a16="http://schemas.microsoft.com/office/drawing/2014/main" id="{3A4C69F3-F097-5584-2DBA-87C8C932E512}"/>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650F7AE2-53E8-08BA-AA5A-3D39654776B3}"/>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9D4A79F4-D31B-6237-5882-0B9BC95A3822}"/>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0C5E7F5B-6AA9-5393-F876-EB9506A34393}"/>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70</a:t>
            </a:fld>
            <a:endParaRPr lang="de-DE"/>
          </a:p>
        </p:txBody>
      </p:sp>
      <p:pic>
        <p:nvPicPr>
          <p:cNvPr id="17" name="Grafik 16">
            <a:extLst>
              <a:ext uri="{FF2B5EF4-FFF2-40B4-BE49-F238E27FC236}">
                <a16:creationId xmlns:a16="http://schemas.microsoft.com/office/drawing/2014/main" id="{42FCD157-9E7E-B8D2-DC98-0CA03F4FC154}"/>
              </a:ext>
            </a:extLst>
          </p:cNvPr>
          <p:cNvPicPr>
            <a:picLocks noChangeAspect="1"/>
          </p:cNvPicPr>
          <p:nvPr/>
        </p:nvPicPr>
        <p:blipFill rotWithShape="1">
          <a:blip r:embed="rId3"/>
          <a:srcRect r="1628"/>
          <a:stretch/>
        </p:blipFill>
        <p:spPr>
          <a:xfrm>
            <a:off x="-1" y="-1"/>
            <a:ext cx="12284149" cy="6847703"/>
          </a:xfrm>
          <a:prstGeom prst="rect">
            <a:avLst/>
          </a:prstGeom>
        </p:spPr>
      </p:pic>
      <p:sp>
        <p:nvSpPr>
          <p:cNvPr id="18" name="Rechteck 17">
            <a:extLst>
              <a:ext uri="{FF2B5EF4-FFF2-40B4-BE49-F238E27FC236}">
                <a16:creationId xmlns:a16="http://schemas.microsoft.com/office/drawing/2014/main" id="{6792E8A6-EF89-B98B-E9EF-8D1035D8A504}"/>
              </a:ext>
            </a:extLst>
          </p:cNvPr>
          <p:cNvSpPr/>
          <p:nvPr/>
        </p:nvSpPr>
        <p:spPr>
          <a:xfrm>
            <a:off x="7520763" y="744279"/>
            <a:ext cx="4336276" cy="515324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72043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22">
            <a:extLst>
              <a:ext uri="{FF2B5EF4-FFF2-40B4-BE49-F238E27FC236}">
                <a16:creationId xmlns:a16="http://schemas.microsoft.com/office/drawing/2014/main" id="{0F631862-CB33-5436-4F94-97D4BB2F5EDA}"/>
              </a:ext>
            </a:extLst>
          </p:cNvPr>
          <p:cNvSpPr>
            <a:spLocks noGrp="1"/>
          </p:cNvSpPr>
          <p:nvPr>
            <p:ph type="title"/>
          </p:nvPr>
        </p:nvSpPr>
        <p:spPr/>
        <p:txBody>
          <a:bodyPr/>
          <a:lstStyle/>
          <a:p>
            <a:endParaRPr lang="de-DE"/>
          </a:p>
        </p:txBody>
      </p:sp>
      <p:sp>
        <p:nvSpPr>
          <p:cNvPr id="24" name="Inhaltsplatzhalter 23">
            <a:extLst>
              <a:ext uri="{FF2B5EF4-FFF2-40B4-BE49-F238E27FC236}">
                <a16:creationId xmlns:a16="http://schemas.microsoft.com/office/drawing/2014/main" id="{EF6222C8-8C33-D556-247B-B6F85BD4D9D5}"/>
              </a:ext>
            </a:extLst>
          </p:cNvPr>
          <p:cNvSpPr>
            <a:spLocks noGrp="1"/>
          </p:cNvSpPr>
          <p:nvPr>
            <p:ph idx="1"/>
          </p:nvPr>
        </p:nvSpPr>
        <p:spPr/>
        <p:txBody>
          <a:bodyPr/>
          <a:lstStyle/>
          <a:p>
            <a:endParaRPr lang="de-DE"/>
          </a:p>
        </p:txBody>
      </p:sp>
      <p:sp>
        <p:nvSpPr>
          <p:cNvPr id="25" name="Textplatzhalter 24">
            <a:extLst>
              <a:ext uri="{FF2B5EF4-FFF2-40B4-BE49-F238E27FC236}">
                <a16:creationId xmlns:a16="http://schemas.microsoft.com/office/drawing/2014/main" id="{380BAB70-EF42-8021-DA92-A05661952B60}"/>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650F7AE2-53E8-08BA-AA5A-3D39654776B3}"/>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9D4A79F4-D31B-6237-5882-0B9BC95A3822}"/>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0C5E7F5B-6AA9-5393-F876-EB9506A34393}"/>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71</a:t>
            </a:fld>
            <a:endParaRPr lang="de-DE"/>
          </a:p>
        </p:txBody>
      </p:sp>
      <p:pic>
        <p:nvPicPr>
          <p:cNvPr id="17" name="Grafik 16">
            <a:extLst>
              <a:ext uri="{FF2B5EF4-FFF2-40B4-BE49-F238E27FC236}">
                <a16:creationId xmlns:a16="http://schemas.microsoft.com/office/drawing/2014/main" id="{42FCD157-9E7E-B8D2-DC98-0CA03F4FC154}"/>
              </a:ext>
            </a:extLst>
          </p:cNvPr>
          <p:cNvPicPr>
            <a:picLocks noChangeAspect="1"/>
          </p:cNvPicPr>
          <p:nvPr/>
        </p:nvPicPr>
        <p:blipFill rotWithShape="1">
          <a:blip r:embed="rId3"/>
          <a:srcRect r="1628"/>
          <a:stretch/>
        </p:blipFill>
        <p:spPr>
          <a:xfrm>
            <a:off x="-1" y="-1"/>
            <a:ext cx="12284149" cy="6847703"/>
          </a:xfrm>
          <a:prstGeom prst="rect">
            <a:avLst/>
          </a:prstGeom>
        </p:spPr>
      </p:pic>
      <p:sp>
        <p:nvSpPr>
          <p:cNvPr id="18" name="Rechteck 17">
            <a:extLst>
              <a:ext uri="{FF2B5EF4-FFF2-40B4-BE49-F238E27FC236}">
                <a16:creationId xmlns:a16="http://schemas.microsoft.com/office/drawing/2014/main" id="{6792E8A6-EF89-B98B-E9EF-8D1035D8A504}"/>
              </a:ext>
            </a:extLst>
          </p:cNvPr>
          <p:cNvSpPr/>
          <p:nvPr/>
        </p:nvSpPr>
        <p:spPr>
          <a:xfrm>
            <a:off x="460744" y="389861"/>
            <a:ext cx="4905154" cy="223283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910510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22">
            <a:extLst>
              <a:ext uri="{FF2B5EF4-FFF2-40B4-BE49-F238E27FC236}">
                <a16:creationId xmlns:a16="http://schemas.microsoft.com/office/drawing/2014/main" id="{4789A30C-DABD-2496-F533-F13AA00F6905}"/>
              </a:ext>
            </a:extLst>
          </p:cNvPr>
          <p:cNvSpPr>
            <a:spLocks noGrp="1"/>
          </p:cNvSpPr>
          <p:nvPr>
            <p:ph type="title"/>
          </p:nvPr>
        </p:nvSpPr>
        <p:spPr/>
        <p:txBody>
          <a:bodyPr/>
          <a:lstStyle/>
          <a:p>
            <a:endParaRPr lang="de-DE"/>
          </a:p>
        </p:txBody>
      </p:sp>
      <p:sp>
        <p:nvSpPr>
          <p:cNvPr id="24" name="Inhaltsplatzhalter 23">
            <a:extLst>
              <a:ext uri="{FF2B5EF4-FFF2-40B4-BE49-F238E27FC236}">
                <a16:creationId xmlns:a16="http://schemas.microsoft.com/office/drawing/2014/main" id="{E898BB87-097C-CD9D-50D0-545B365D0F8D}"/>
              </a:ext>
            </a:extLst>
          </p:cNvPr>
          <p:cNvSpPr>
            <a:spLocks noGrp="1"/>
          </p:cNvSpPr>
          <p:nvPr>
            <p:ph idx="1"/>
          </p:nvPr>
        </p:nvSpPr>
        <p:spPr/>
        <p:txBody>
          <a:bodyPr/>
          <a:lstStyle/>
          <a:p>
            <a:endParaRPr lang="de-DE"/>
          </a:p>
        </p:txBody>
      </p:sp>
      <p:sp>
        <p:nvSpPr>
          <p:cNvPr id="25" name="Textplatzhalter 24">
            <a:extLst>
              <a:ext uri="{FF2B5EF4-FFF2-40B4-BE49-F238E27FC236}">
                <a16:creationId xmlns:a16="http://schemas.microsoft.com/office/drawing/2014/main" id="{77C3D67F-2999-82A2-5CC7-A8C111B3D3A6}"/>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650F7AE2-53E8-08BA-AA5A-3D39654776B3}"/>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9D4A79F4-D31B-6237-5882-0B9BC95A3822}"/>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0C5E7F5B-6AA9-5393-F876-EB9506A34393}"/>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72</a:t>
            </a:fld>
            <a:endParaRPr lang="de-DE"/>
          </a:p>
        </p:txBody>
      </p:sp>
      <p:pic>
        <p:nvPicPr>
          <p:cNvPr id="17" name="Grafik 16">
            <a:extLst>
              <a:ext uri="{FF2B5EF4-FFF2-40B4-BE49-F238E27FC236}">
                <a16:creationId xmlns:a16="http://schemas.microsoft.com/office/drawing/2014/main" id="{42FCD157-9E7E-B8D2-DC98-0CA03F4FC154}"/>
              </a:ext>
            </a:extLst>
          </p:cNvPr>
          <p:cNvPicPr>
            <a:picLocks noChangeAspect="1"/>
          </p:cNvPicPr>
          <p:nvPr/>
        </p:nvPicPr>
        <p:blipFill rotWithShape="1">
          <a:blip r:embed="rId3"/>
          <a:srcRect r="1628"/>
          <a:stretch/>
        </p:blipFill>
        <p:spPr>
          <a:xfrm>
            <a:off x="-1" y="-1"/>
            <a:ext cx="12284149" cy="6847703"/>
          </a:xfrm>
          <a:prstGeom prst="rect">
            <a:avLst/>
          </a:prstGeom>
        </p:spPr>
      </p:pic>
      <p:sp>
        <p:nvSpPr>
          <p:cNvPr id="18" name="Rechteck 17">
            <a:extLst>
              <a:ext uri="{FF2B5EF4-FFF2-40B4-BE49-F238E27FC236}">
                <a16:creationId xmlns:a16="http://schemas.microsoft.com/office/drawing/2014/main" id="{6792E8A6-EF89-B98B-E9EF-8D1035D8A504}"/>
              </a:ext>
            </a:extLst>
          </p:cNvPr>
          <p:cNvSpPr/>
          <p:nvPr/>
        </p:nvSpPr>
        <p:spPr>
          <a:xfrm>
            <a:off x="531626" y="3118884"/>
            <a:ext cx="5238309" cy="355127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00263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F8071EE3-E8AB-06E8-1228-5E6AB17A24A5}"/>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BF07934F-FFBC-3851-4B81-F2B810D92856}"/>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p>
        </p:txBody>
      </p:sp>
      <p:sp>
        <p:nvSpPr>
          <p:cNvPr id="7" name="Foliennummernplatzhalter 6">
            <a:extLst>
              <a:ext uri="{FF2B5EF4-FFF2-40B4-BE49-F238E27FC236}">
                <a16:creationId xmlns:a16="http://schemas.microsoft.com/office/drawing/2014/main" id="{D9A980B3-F05F-8EB3-510D-0C3BCA2D55C1}"/>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73</a:t>
            </a:fld>
            <a:endParaRPr lang="de-DE"/>
          </a:p>
        </p:txBody>
      </p:sp>
      <p:pic>
        <p:nvPicPr>
          <p:cNvPr id="9" name="Grafik 8">
            <a:extLst>
              <a:ext uri="{FF2B5EF4-FFF2-40B4-BE49-F238E27FC236}">
                <a16:creationId xmlns:a16="http://schemas.microsoft.com/office/drawing/2014/main" id="{DA040C30-C970-E8E2-EA86-539574EDE1DC}"/>
              </a:ext>
            </a:extLst>
          </p:cNvPr>
          <p:cNvPicPr>
            <a:picLocks noChangeAspect="1"/>
          </p:cNvPicPr>
          <p:nvPr/>
        </p:nvPicPr>
        <p:blipFill rotWithShape="1">
          <a:blip r:embed="rId3"/>
          <a:srcRect b="18209"/>
          <a:stretch/>
        </p:blipFill>
        <p:spPr>
          <a:xfrm>
            <a:off x="2452008" y="0"/>
            <a:ext cx="7287984" cy="6298746"/>
          </a:xfrm>
          <a:prstGeom prst="rect">
            <a:avLst/>
          </a:prstGeom>
        </p:spPr>
      </p:pic>
    </p:spTree>
    <p:extLst>
      <p:ext uri="{BB962C8B-B14F-4D97-AF65-F5344CB8AC3E}">
        <p14:creationId xmlns:p14="http://schemas.microsoft.com/office/powerpoint/2010/main" val="3049514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D0D4D23-CFC7-D072-0624-1CE254433C71}"/>
              </a:ext>
            </a:extLst>
          </p:cNvPr>
          <p:cNvPicPr>
            <a:picLocks noChangeAspect="1"/>
          </p:cNvPicPr>
          <p:nvPr/>
        </p:nvPicPr>
        <p:blipFill>
          <a:blip r:embed="rId3"/>
          <a:stretch>
            <a:fillRect/>
          </a:stretch>
        </p:blipFill>
        <p:spPr>
          <a:xfrm>
            <a:off x="2061456" y="0"/>
            <a:ext cx="8069088" cy="6858000"/>
          </a:xfrm>
          <a:prstGeom prst="rect">
            <a:avLst/>
          </a:prstGeom>
        </p:spPr>
      </p:pic>
    </p:spTree>
    <p:extLst>
      <p:ext uri="{BB962C8B-B14F-4D97-AF65-F5344CB8AC3E}">
        <p14:creationId xmlns:p14="http://schemas.microsoft.com/office/powerpoint/2010/main" val="3191741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F8071EE3-E8AB-06E8-1228-5E6AB17A24A5}"/>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BF07934F-FFBC-3851-4B81-F2B810D92856}"/>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p>
        </p:txBody>
      </p:sp>
      <p:sp>
        <p:nvSpPr>
          <p:cNvPr id="7" name="Foliennummernplatzhalter 6">
            <a:extLst>
              <a:ext uri="{FF2B5EF4-FFF2-40B4-BE49-F238E27FC236}">
                <a16:creationId xmlns:a16="http://schemas.microsoft.com/office/drawing/2014/main" id="{D9A980B3-F05F-8EB3-510D-0C3BCA2D55C1}"/>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75</a:t>
            </a:fld>
            <a:endParaRPr lang="de-DE"/>
          </a:p>
        </p:txBody>
      </p:sp>
      <p:pic>
        <p:nvPicPr>
          <p:cNvPr id="9" name="Grafik 8">
            <a:extLst>
              <a:ext uri="{FF2B5EF4-FFF2-40B4-BE49-F238E27FC236}">
                <a16:creationId xmlns:a16="http://schemas.microsoft.com/office/drawing/2014/main" id="{DA040C30-C970-E8E2-EA86-539574EDE1DC}"/>
              </a:ext>
            </a:extLst>
          </p:cNvPr>
          <p:cNvPicPr>
            <a:picLocks noChangeAspect="1"/>
          </p:cNvPicPr>
          <p:nvPr/>
        </p:nvPicPr>
        <p:blipFill rotWithShape="1">
          <a:blip r:embed="rId3"/>
          <a:srcRect b="18209"/>
          <a:stretch/>
        </p:blipFill>
        <p:spPr>
          <a:xfrm>
            <a:off x="2452008" y="0"/>
            <a:ext cx="7287984" cy="6298746"/>
          </a:xfrm>
          <a:prstGeom prst="rect">
            <a:avLst/>
          </a:prstGeom>
        </p:spPr>
      </p:pic>
      <p:sp>
        <p:nvSpPr>
          <p:cNvPr id="2" name="Rechteck 1">
            <a:extLst>
              <a:ext uri="{FF2B5EF4-FFF2-40B4-BE49-F238E27FC236}">
                <a16:creationId xmlns:a16="http://schemas.microsoft.com/office/drawing/2014/main" id="{2FC79CB5-0118-6D32-1CDE-C9A284CB8856}"/>
              </a:ext>
            </a:extLst>
          </p:cNvPr>
          <p:cNvSpPr/>
          <p:nvPr/>
        </p:nvSpPr>
        <p:spPr>
          <a:xfrm>
            <a:off x="2768138" y="814647"/>
            <a:ext cx="3217026" cy="2460568"/>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207981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Schrift, Design enthält.&#10;&#10;Automatisch generierte Beschreibung">
            <a:extLst>
              <a:ext uri="{FF2B5EF4-FFF2-40B4-BE49-F238E27FC236}">
                <a16:creationId xmlns:a16="http://schemas.microsoft.com/office/drawing/2014/main" id="{CC821B9C-2ED3-F247-14F4-EFDC3189FE9F}"/>
              </a:ext>
            </a:extLst>
          </p:cNvPr>
          <p:cNvPicPr>
            <a:picLocks noChangeAspect="1"/>
          </p:cNvPicPr>
          <p:nvPr/>
        </p:nvPicPr>
        <p:blipFill rotWithShape="1">
          <a:blip r:embed="rId3">
            <a:extLst>
              <a:ext uri="{28A0092B-C50C-407E-A947-70E740481C1C}">
                <a14:useLocalDpi xmlns:a14="http://schemas.microsoft.com/office/drawing/2010/main" val="0"/>
              </a:ext>
            </a:extLst>
          </a:blip>
          <a:srcRect t="8163"/>
          <a:stretch/>
        </p:blipFill>
        <p:spPr>
          <a:xfrm>
            <a:off x="0" y="0"/>
            <a:ext cx="12206654" cy="6858000"/>
          </a:xfrm>
          <a:prstGeom prst="rect">
            <a:avLst/>
          </a:prstGeom>
        </p:spPr>
      </p:pic>
      <p:sp>
        <p:nvSpPr>
          <p:cNvPr id="5" name="Datumsplatzhalter 4">
            <a:extLst>
              <a:ext uri="{FF2B5EF4-FFF2-40B4-BE49-F238E27FC236}">
                <a16:creationId xmlns:a16="http://schemas.microsoft.com/office/drawing/2014/main" id="{F8071EE3-E8AB-06E8-1228-5E6AB17A24A5}"/>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BF07934F-FFBC-3851-4B81-F2B810D92856}"/>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p>
        </p:txBody>
      </p:sp>
      <p:sp>
        <p:nvSpPr>
          <p:cNvPr id="7" name="Foliennummernplatzhalter 6">
            <a:extLst>
              <a:ext uri="{FF2B5EF4-FFF2-40B4-BE49-F238E27FC236}">
                <a16:creationId xmlns:a16="http://schemas.microsoft.com/office/drawing/2014/main" id="{D9A980B3-F05F-8EB3-510D-0C3BCA2D55C1}"/>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76</a:t>
            </a:fld>
            <a:endParaRPr lang="de-DE"/>
          </a:p>
        </p:txBody>
      </p:sp>
      <p:sp>
        <p:nvSpPr>
          <p:cNvPr id="2" name="Textfeld 1">
            <a:extLst>
              <a:ext uri="{FF2B5EF4-FFF2-40B4-BE49-F238E27FC236}">
                <a16:creationId xmlns:a16="http://schemas.microsoft.com/office/drawing/2014/main" id="{63B7FCF5-3ABB-37B0-A234-8DA983394489}"/>
              </a:ext>
            </a:extLst>
          </p:cNvPr>
          <p:cNvSpPr txBox="1"/>
          <p:nvPr/>
        </p:nvSpPr>
        <p:spPr>
          <a:xfrm>
            <a:off x="2917767" y="1097280"/>
            <a:ext cx="3320140" cy="369332"/>
          </a:xfrm>
          <a:prstGeom prst="rect">
            <a:avLst/>
          </a:prstGeom>
          <a:noFill/>
        </p:spPr>
        <p:txBody>
          <a:bodyPr wrap="none" rtlCol="0">
            <a:spAutoFit/>
          </a:bodyPr>
          <a:lstStyle/>
          <a:p>
            <a:r>
              <a:rPr lang="de-DE"/>
              <a:t>ImagePreviewComponent.html</a:t>
            </a:r>
          </a:p>
        </p:txBody>
      </p:sp>
    </p:spTree>
    <p:extLst>
      <p:ext uri="{BB962C8B-B14F-4D97-AF65-F5344CB8AC3E}">
        <p14:creationId xmlns:p14="http://schemas.microsoft.com/office/powerpoint/2010/main" val="782850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F8071EE3-E8AB-06E8-1228-5E6AB17A24A5}"/>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BF07934F-FFBC-3851-4B81-F2B810D92856}"/>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p>
        </p:txBody>
      </p:sp>
      <p:sp>
        <p:nvSpPr>
          <p:cNvPr id="7" name="Foliennummernplatzhalter 6">
            <a:extLst>
              <a:ext uri="{FF2B5EF4-FFF2-40B4-BE49-F238E27FC236}">
                <a16:creationId xmlns:a16="http://schemas.microsoft.com/office/drawing/2014/main" id="{D9A980B3-F05F-8EB3-510D-0C3BCA2D55C1}"/>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77</a:t>
            </a:fld>
            <a:endParaRPr lang="de-DE"/>
          </a:p>
        </p:txBody>
      </p:sp>
      <p:pic>
        <p:nvPicPr>
          <p:cNvPr id="3" name="Grafik 2" descr="Ein Bild, das Text, Screenshot, Schrift, Zahl enthält.&#10;&#10;Automatisch generierte Beschreibung">
            <a:extLst>
              <a:ext uri="{FF2B5EF4-FFF2-40B4-BE49-F238E27FC236}">
                <a16:creationId xmlns:a16="http://schemas.microsoft.com/office/drawing/2014/main" id="{8D03D423-40B1-5038-1550-ABBF17E26C9B}"/>
              </a:ext>
            </a:extLst>
          </p:cNvPr>
          <p:cNvPicPr>
            <a:picLocks noChangeAspect="1"/>
          </p:cNvPicPr>
          <p:nvPr/>
        </p:nvPicPr>
        <p:blipFill rotWithShape="1">
          <a:blip r:embed="rId3">
            <a:extLst>
              <a:ext uri="{28A0092B-C50C-407E-A947-70E740481C1C}">
                <a14:useLocalDpi xmlns:a14="http://schemas.microsoft.com/office/drawing/2010/main" val="0"/>
              </a:ext>
            </a:extLst>
          </a:blip>
          <a:srcRect l="5277" t="10148" r="4388" b="7729"/>
          <a:stretch/>
        </p:blipFill>
        <p:spPr>
          <a:xfrm>
            <a:off x="0" y="185208"/>
            <a:ext cx="12146370" cy="6536267"/>
          </a:xfrm>
          <a:prstGeom prst="rect">
            <a:avLst/>
          </a:prstGeom>
        </p:spPr>
      </p:pic>
    </p:spTree>
    <p:extLst>
      <p:ext uri="{BB962C8B-B14F-4D97-AF65-F5344CB8AC3E}">
        <p14:creationId xmlns:p14="http://schemas.microsoft.com/office/powerpoint/2010/main" val="761230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F8071EE3-E8AB-06E8-1228-5E6AB17A24A5}"/>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BF07934F-FFBC-3851-4B81-F2B810D92856}"/>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p>
        </p:txBody>
      </p:sp>
      <p:sp>
        <p:nvSpPr>
          <p:cNvPr id="7" name="Foliennummernplatzhalter 6">
            <a:extLst>
              <a:ext uri="{FF2B5EF4-FFF2-40B4-BE49-F238E27FC236}">
                <a16:creationId xmlns:a16="http://schemas.microsoft.com/office/drawing/2014/main" id="{D9A980B3-F05F-8EB3-510D-0C3BCA2D55C1}"/>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78</a:t>
            </a:fld>
            <a:endParaRPr lang="de-DE"/>
          </a:p>
        </p:txBody>
      </p:sp>
      <p:pic>
        <p:nvPicPr>
          <p:cNvPr id="9" name="Grafik 8">
            <a:extLst>
              <a:ext uri="{FF2B5EF4-FFF2-40B4-BE49-F238E27FC236}">
                <a16:creationId xmlns:a16="http://schemas.microsoft.com/office/drawing/2014/main" id="{DA040C30-C970-E8E2-EA86-539574EDE1DC}"/>
              </a:ext>
            </a:extLst>
          </p:cNvPr>
          <p:cNvPicPr>
            <a:picLocks noChangeAspect="1"/>
          </p:cNvPicPr>
          <p:nvPr/>
        </p:nvPicPr>
        <p:blipFill rotWithShape="1">
          <a:blip r:embed="rId3"/>
          <a:srcRect b="18209"/>
          <a:stretch/>
        </p:blipFill>
        <p:spPr>
          <a:xfrm>
            <a:off x="2452008" y="0"/>
            <a:ext cx="7287984" cy="6298746"/>
          </a:xfrm>
          <a:prstGeom prst="rect">
            <a:avLst/>
          </a:prstGeom>
        </p:spPr>
      </p:pic>
      <p:sp>
        <p:nvSpPr>
          <p:cNvPr id="2" name="Rechteck 1">
            <a:extLst>
              <a:ext uri="{FF2B5EF4-FFF2-40B4-BE49-F238E27FC236}">
                <a16:creationId xmlns:a16="http://schemas.microsoft.com/office/drawing/2014/main" id="{2FC79CB5-0118-6D32-1CDE-C9A284CB8856}"/>
              </a:ext>
            </a:extLst>
          </p:cNvPr>
          <p:cNvSpPr/>
          <p:nvPr/>
        </p:nvSpPr>
        <p:spPr>
          <a:xfrm>
            <a:off x="2651760" y="764772"/>
            <a:ext cx="6858000" cy="5428210"/>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587346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567F407-A825-8D52-C120-69F7BF1033D0}"/>
              </a:ext>
            </a:extLst>
          </p:cNvPr>
          <p:cNvPicPr>
            <a:picLocks noChangeAspect="1"/>
          </p:cNvPicPr>
          <p:nvPr/>
        </p:nvPicPr>
        <p:blipFill rotWithShape="1">
          <a:blip r:embed="rId3"/>
          <a:srcRect t="10666" b="7030"/>
          <a:stretch/>
        </p:blipFill>
        <p:spPr>
          <a:xfrm>
            <a:off x="573579" y="55126"/>
            <a:ext cx="11250130" cy="6747747"/>
          </a:xfrm>
          <a:prstGeom prst="rect">
            <a:avLst/>
          </a:prstGeom>
        </p:spPr>
      </p:pic>
    </p:spTree>
    <p:extLst>
      <p:ext uri="{BB962C8B-B14F-4D97-AF65-F5344CB8AC3E}">
        <p14:creationId xmlns:p14="http://schemas.microsoft.com/office/powerpoint/2010/main" val="1700412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6715BFC-4BA5-B633-C740-8B89B7560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3107" y="1082441"/>
            <a:ext cx="4111240" cy="5133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
            <a:extLst>
              <a:ext uri="{FF2B5EF4-FFF2-40B4-BE49-F238E27FC236}">
                <a16:creationId xmlns:a16="http://schemas.microsoft.com/office/drawing/2014/main" id="{15CC10B6-6543-EA36-065A-6056446F4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935" y="1082441"/>
            <a:ext cx="2654130" cy="2654130"/>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05BBF750-F9F9-600A-E0DB-616AB39CD56B}"/>
              </a:ext>
            </a:extLst>
          </p:cNvPr>
          <p:cNvPicPr>
            <a:picLocks noChangeAspect="1"/>
          </p:cNvPicPr>
          <p:nvPr/>
        </p:nvPicPr>
        <p:blipFill>
          <a:blip r:embed="rId5"/>
          <a:stretch>
            <a:fillRect/>
          </a:stretch>
        </p:blipFill>
        <p:spPr>
          <a:xfrm>
            <a:off x="574018" y="1082441"/>
            <a:ext cx="3459327" cy="5214598"/>
          </a:xfrm>
          <a:prstGeom prst="rect">
            <a:avLst/>
          </a:prstGeom>
        </p:spPr>
      </p:pic>
      <p:sp>
        <p:nvSpPr>
          <p:cNvPr id="5" name="Textfeld 4">
            <a:extLst>
              <a:ext uri="{FF2B5EF4-FFF2-40B4-BE49-F238E27FC236}">
                <a16:creationId xmlns:a16="http://schemas.microsoft.com/office/drawing/2014/main" id="{01D85BEC-3823-16CE-DA1B-5925DA9123A5}"/>
              </a:ext>
            </a:extLst>
          </p:cNvPr>
          <p:cNvSpPr txBox="1"/>
          <p:nvPr/>
        </p:nvSpPr>
        <p:spPr>
          <a:xfrm>
            <a:off x="4563387" y="4228747"/>
            <a:ext cx="3065223" cy="1477328"/>
          </a:xfrm>
          <a:prstGeom prst="rect">
            <a:avLst/>
          </a:prstGeom>
          <a:noFill/>
        </p:spPr>
        <p:txBody>
          <a:bodyPr wrap="square">
            <a:spAutoFit/>
          </a:bodyPr>
          <a:lstStyle/>
          <a:p>
            <a:r>
              <a:rPr lang="de-DE" dirty="0">
                <a:hlinkClick r:id="rId6"/>
              </a:rPr>
              <a:t>https://www.davefarley.net/</a:t>
            </a:r>
            <a:endParaRPr lang="de-DE" dirty="0"/>
          </a:p>
          <a:p>
            <a:endParaRPr lang="de-DE" dirty="0"/>
          </a:p>
          <a:p>
            <a:r>
              <a:rPr lang="de-DE" dirty="0">
                <a:hlinkClick r:id="rId7"/>
              </a:rPr>
              <a:t>https://www.youtube.com/@ContinuousDelivery</a:t>
            </a:r>
            <a:endParaRPr lang="de-DE" dirty="0"/>
          </a:p>
          <a:p>
            <a:endParaRPr lang="de-DE" dirty="0"/>
          </a:p>
        </p:txBody>
      </p:sp>
      <p:pic>
        <p:nvPicPr>
          <p:cNvPr id="7" name="Grafik 6">
            <a:extLst>
              <a:ext uri="{FF2B5EF4-FFF2-40B4-BE49-F238E27FC236}">
                <a16:creationId xmlns:a16="http://schemas.microsoft.com/office/drawing/2014/main" id="{56DD4A5C-4ED4-95BB-CEC2-1ECCCFF14079}"/>
              </a:ext>
            </a:extLst>
          </p:cNvPr>
          <p:cNvPicPr>
            <a:picLocks noChangeAspect="1"/>
          </p:cNvPicPr>
          <p:nvPr/>
        </p:nvPicPr>
        <p:blipFill>
          <a:blip r:embed="rId8"/>
          <a:stretch>
            <a:fillRect/>
          </a:stretch>
        </p:blipFill>
        <p:spPr>
          <a:xfrm>
            <a:off x="3578628" y="5459587"/>
            <a:ext cx="5600007" cy="1398413"/>
          </a:xfrm>
          <a:prstGeom prst="rect">
            <a:avLst/>
          </a:prstGeom>
        </p:spPr>
      </p:pic>
    </p:spTree>
    <p:extLst>
      <p:ext uri="{BB962C8B-B14F-4D97-AF65-F5344CB8AC3E}">
        <p14:creationId xmlns:p14="http://schemas.microsoft.com/office/powerpoint/2010/main" val="42822793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Visitenkarte, Schrift, Screenshot enthält.&#10;&#10;Automatisch generierte Beschreibung">
            <a:extLst>
              <a:ext uri="{FF2B5EF4-FFF2-40B4-BE49-F238E27FC236}">
                <a16:creationId xmlns:a16="http://schemas.microsoft.com/office/drawing/2014/main" id="{B1BFB8D0-0E2D-8BE2-201B-6CB749688246}"/>
              </a:ext>
            </a:extLst>
          </p:cNvPr>
          <p:cNvPicPr>
            <a:picLocks noChangeAspect="1"/>
          </p:cNvPicPr>
          <p:nvPr/>
        </p:nvPicPr>
        <p:blipFill rotWithShape="1">
          <a:blip r:embed="rId3">
            <a:extLst>
              <a:ext uri="{28A0092B-C50C-407E-A947-70E740481C1C}">
                <a14:useLocalDpi xmlns:a14="http://schemas.microsoft.com/office/drawing/2010/main" val="0"/>
              </a:ext>
            </a:extLst>
          </a:blip>
          <a:srcRect l="5834" t="12159" r="6181" b="10274"/>
          <a:stretch/>
        </p:blipFill>
        <p:spPr>
          <a:xfrm>
            <a:off x="120811" y="905933"/>
            <a:ext cx="11950377" cy="5046134"/>
          </a:xfrm>
          <a:prstGeom prst="rect">
            <a:avLst/>
          </a:prstGeom>
        </p:spPr>
      </p:pic>
      <p:sp>
        <p:nvSpPr>
          <p:cNvPr id="2" name="Textfeld 1">
            <a:extLst>
              <a:ext uri="{FF2B5EF4-FFF2-40B4-BE49-F238E27FC236}">
                <a16:creationId xmlns:a16="http://schemas.microsoft.com/office/drawing/2014/main" id="{05EEA11F-DBD9-29CA-EEB8-92110AD23DA9}"/>
              </a:ext>
            </a:extLst>
          </p:cNvPr>
          <p:cNvSpPr txBox="1"/>
          <p:nvPr/>
        </p:nvSpPr>
        <p:spPr>
          <a:xfrm>
            <a:off x="2527069" y="2144683"/>
            <a:ext cx="3089307" cy="369332"/>
          </a:xfrm>
          <a:prstGeom prst="rect">
            <a:avLst/>
          </a:prstGeom>
          <a:noFill/>
        </p:spPr>
        <p:txBody>
          <a:bodyPr wrap="none" rtlCol="0">
            <a:spAutoFit/>
          </a:bodyPr>
          <a:lstStyle/>
          <a:p>
            <a:r>
              <a:rPr lang="de-DE"/>
              <a:t>GalleryViewComponent.html</a:t>
            </a:r>
          </a:p>
        </p:txBody>
      </p:sp>
    </p:spTree>
    <p:extLst>
      <p:ext uri="{BB962C8B-B14F-4D97-AF65-F5344CB8AC3E}">
        <p14:creationId xmlns:p14="http://schemas.microsoft.com/office/powerpoint/2010/main" val="2665632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F8071EE3-E8AB-06E8-1228-5E6AB17A24A5}"/>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BF07934F-FFBC-3851-4B81-F2B810D92856}"/>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p>
        </p:txBody>
      </p:sp>
      <p:sp>
        <p:nvSpPr>
          <p:cNvPr id="7" name="Foliennummernplatzhalter 6">
            <a:extLst>
              <a:ext uri="{FF2B5EF4-FFF2-40B4-BE49-F238E27FC236}">
                <a16:creationId xmlns:a16="http://schemas.microsoft.com/office/drawing/2014/main" id="{D9A980B3-F05F-8EB3-510D-0C3BCA2D55C1}"/>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81</a:t>
            </a:fld>
            <a:endParaRPr lang="de-DE"/>
          </a:p>
        </p:txBody>
      </p:sp>
      <p:pic>
        <p:nvPicPr>
          <p:cNvPr id="9" name="Grafik 8" descr="Ein Bild, das Text, Screenshot, Schrift, Software enthält.&#10;&#10;Automatisch generierte Beschreibung">
            <a:extLst>
              <a:ext uri="{FF2B5EF4-FFF2-40B4-BE49-F238E27FC236}">
                <a16:creationId xmlns:a16="http://schemas.microsoft.com/office/drawing/2014/main" id="{6C52E001-515B-5E00-0BF9-F5926B81C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530"/>
            <a:ext cx="12192000" cy="6779470"/>
          </a:xfrm>
          <a:prstGeom prst="rect">
            <a:avLst/>
          </a:prstGeom>
        </p:spPr>
      </p:pic>
    </p:spTree>
    <p:extLst>
      <p:ext uri="{BB962C8B-B14F-4D97-AF65-F5344CB8AC3E}">
        <p14:creationId xmlns:p14="http://schemas.microsoft.com/office/powerpoint/2010/main" val="907233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F8071EE3-E8AB-06E8-1228-5E6AB17A24A5}"/>
              </a:ext>
            </a:extLst>
          </p:cNvPr>
          <p:cNvSpPr>
            <a:spLocks noGrp="1"/>
          </p:cNvSpPr>
          <p:nvPr>
            <p:ph type="dt" sz="half" idx="4294967295"/>
          </p:nvPr>
        </p:nvSpPr>
        <p:spPr>
          <a:xfrm>
            <a:off x="0" y="6356350"/>
            <a:ext cx="1141413" cy="365125"/>
          </a:xfrm>
        </p:spPr>
        <p:txBody>
          <a:bodyPr/>
          <a:lstStyle/>
          <a:p>
            <a:r>
              <a:rPr lang="de-DE"/>
              <a:t>2023-08-09</a:t>
            </a:r>
          </a:p>
        </p:txBody>
      </p:sp>
      <p:sp>
        <p:nvSpPr>
          <p:cNvPr id="6" name="Fußzeilenplatzhalter 5">
            <a:extLst>
              <a:ext uri="{FF2B5EF4-FFF2-40B4-BE49-F238E27FC236}">
                <a16:creationId xmlns:a16="http://schemas.microsoft.com/office/drawing/2014/main" id="{BF07934F-FFBC-3851-4B81-F2B810D92856}"/>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p>
        </p:txBody>
      </p:sp>
      <p:sp>
        <p:nvSpPr>
          <p:cNvPr id="7" name="Foliennummernplatzhalter 6">
            <a:extLst>
              <a:ext uri="{FF2B5EF4-FFF2-40B4-BE49-F238E27FC236}">
                <a16:creationId xmlns:a16="http://schemas.microsoft.com/office/drawing/2014/main" id="{D9A980B3-F05F-8EB3-510D-0C3BCA2D55C1}"/>
              </a:ext>
            </a:extLst>
          </p:cNvPr>
          <p:cNvSpPr>
            <a:spLocks noGrp="1"/>
          </p:cNvSpPr>
          <p:nvPr>
            <p:ph type="sldNum" sz="quarter" idx="4294967295"/>
          </p:nvPr>
        </p:nvSpPr>
        <p:spPr>
          <a:xfrm>
            <a:off x="11657013" y="6356350"/>
            <a:ext cx="534987" cy="365125"/>
          </a:xfrm>
        </p:spPr>
        <p:txBody>
          <a:bodyPr/>
          <a:lstStyle/>
          <a:p>
            <a:fld id="{97A5B68A-A344-4C13-969F-10C364E65867}" type="slidenum">
              <a:rPr lang="de-DE" smtClean="0"/>
              <a:pPr/>
              <a:t>82</a:t>
            </a:fld>
            <a:endParaRPr lang="de-DE"/>
          </a:p>
        </p:txBody>
      </p:sp>
      <p:pic>
        <p:nvPicPr>
          <p:cNvPr id="2" name="htmx-reload-katze">
            <a:hlinkClick r:id="" action="ppaction://media"/>
            <a:extLst>
              <a:ext uri="{FF2B5EF4-FFF2-40B4-BE49-F238E27FC236}">
                <a16:creationId xmlns:a16="http://schemas.microsoft.com/office/drawing/2014/main" id="{CD9D34AC-9A36-D77F-4BFF-6E4179F105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5405" y="-22170"/>
            <a:ext cx="10837862" cy="6880170"/>
          </a:xfrm>
          <a:prstGeom prst="rect">
            <a:avLst/>
          </a:prstGeom>
        </p:spPr>
      </p:pic>
    </p:spTree>
    <p:extLst>
      <p:ext uri="{BB962C8B-B14F-4D97-AF65-F5344CB8AC3E}">
        <p14:creationId xmlns:p14="http://schemas.microsoft.com/office/powerpoint/2010/main" val="236232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700E978-F79F-0354-74B2-9F56343E636B}"/>
              </a:ext>
            </a:extLst>
          </p:cNvPr>
          <p:cNvSpPr>
            <a:spLocks noGrp="1"/>
          </p:cNvSpPr>
          <p:nvPr>
            <p:ph type="body" sz="quarter" idx="14"/>
          </p:nvPr>
        </p:nvSpPr>
        <p:spPr/>
        <p:txBody>
          <a:bodyPr/>
          <a:lstStyle/>
          <a:p>
            <a:endParaRPr lang="de-DE"/>
          </a:p>
        </p:txBody>
      </p:sp>
      <p:sp>
        <p:nvSpPr>
          <p:cNvPr id="4" name="Datumsplatzhalter 3">
            <a:extLst>
              <a:ext uri="{FF2B5EF4-FFF2-40B4-BE49-F238E27FC236}">
                <a16:creationId xmlns:a16="http://schemas.microsoft.com/office/drawing/2014/main" id="{A6E706D6-C23E-E0E6-A604-21AE355460FC}"/>
              </a:ext>
            </a:extLst>
          </p:cNvPr>
          <p:cNvSpPr>
            <a:spLocks noGrp="1"/>
          </p:cNvSpPr>
          <p:nvPr>
            <p:ph type="dt" sz="half" idx="15"/>
          </p:nvPr>
        </p:nvSpPr>
        <p:spPr/>
        <p:txBody>
          <a:bodyPr/>
          <a:lstStyle/>
          <a:p>
            <a:r>
              <a:rPr lang="de-DE"/>
              <a:t>2023-08-09</a:t>
            </a:r>
          </a:p>
        </p:txBody>
      </p:sp>
      <p:sp>
        <p:nvSpPr>
          <p:cNvPr id="5" name="Fußzeilenplatzhalter 4">
            <a:extLst>
              <a:ext uri="{FF2B5EF4-FFF2-40B4-BE49-F238E27FC236}">
                <a16:creationId xmlns:a16="http://schemas.microsoft.com/office/drawing/2014/main" id="{D839EF3B-44F9-1D0D-2616-783D45F23A08}"/>
              </a:ext>
            </a:extLst>
          </p:cNvPr>
          <p:cNvSpPr>
            <a:spLocks noGrp="1"/>
          </p:cNvSpPr>
          <p:nvPr>
            <p:ph type="ftr" sz="quarter" idx="16"/>
          </p:nvPr>
        </p:nvSpPr>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7251A774-4755-6E6C-BEAD-9C75C036093D}"/>
              </a:ext>
            </a:extLst>
          </p:cNvPr>
          <p:cNvSpPr>
            <a:spLocks noGrp="1"/>
          </p:cNvSpPr>
          <p:nvPr>
            <p:ph type="sldNum" sz="quarter" idx="17"/>
          </p:nvPr>
        </p:nvSpPr>
        <p:spPr/>
        <p:txBody>
          <a:bodyPr/>
          <a:lstStyle/>
          <a:p>
            <a:fld id="{D56DEA4E-9A4F-49A7-B5E6-68940AC9F531}" type="slidenum">
              <a:rPr lang="de-DE" smtClean="0"/>
              <a:pPr/>
              <a:t>83</a:t>
            </a:fld>
            <a:endParaRPr lang="de-DE"/>
          </a:p>
        </p:txBody>
      </p:sp>
      <p:pic>
        <p:nvPicPr>
          <p:cNvPr id="1026" name="Picture 2">
            <a:extLst>
              <a:ext uri="{FF2B5EF4-FFF2-40B4-BE49-F238E27FC236}">
                <a16:creationId xmlns:a16="http://schemas.microsoft.com/office/drawing/2014/main" id="{6B7D5457-3CE2-33DF-A3FC-D1631EBD3205}"/>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561571" y="1438275"/>
            <a:ext cx="9068858" cy="398145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28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22">
            <a:extLst>
              <a:ext uri="{FF2B5EF4-FFF2-40B4-BE49-F238E27FC236}">
                <a16:creationId xmlns:a16="http://schemas.microsoft.com/office/drawing/2014/main" id="{E6A26115-9FCB-B06D-1181-6F1D2F93EB8A}"/>
              </a:ext>
            </a:extLst>
          </p:cNvPr>
          <p:cNvSpPr>
            <a:spLocks noGrp="1"/>
          </p:cNvSpPr>
          <p:nvPr>
            <p:ph type="title"/>
          </p:nvPr>
        </p:nvSpPr>
        <p:spPr/>
        <p:txBody>
          <a:bodyPr/>
          <a:lstStyle/>
          <a:p>
            <a:endParaRPr lang="de-DE"/>
          </a:p>
        </p:txBody>
      </p:sp>
      <p:sp>
        <p:nvSpPr>
          <p:cNvPr id="24" name="Inhaltsplatzhalter 23">
            <a:extLst>
              <a:ext uri="{FF2B5EF4-FFF2-40B4-BE49-F238E27FC236}">
                <a16:creationId xmlns:a16="http://schemas.microsoft.com/office/drawing/2014/main" id="{641CBE5F-3C96-946D-7E87-E35E6BCFB8A2}"/>
              </a:ext>
            </a:extLst>
          </p:cNvPr>
          <p:cNvSpPr>
            <a:spLocks noGrp="1"/>
          </p:cNvSpPr>
          <p:nvPr>
            <p:ph idx="1"/>
          </p:nvPr>
        </p:nvSpPr>
        <p:spPr/>
        <p:txBody>
          <a:bodyPr/>
          <a:lstStyle/>
          <a:p>
            <a:endParaRPr lang="de-DE"/>
          </a:p>
        </p:txBody>
      </p:sp>
      <p:sp>
        <p:nvSpPr>
          <p:cNvPr id="25" name="Textplatzhalter 24">
            <a:extLst>
              <a:ext uri="{FF2B5EF4-FFF2-40B4-BE49-F238E27FC236}">
                <a16:creationId xmlns:a16="http://schemas.microsoft.com/office/drawing/2014/main" id="{B298E161-EF52-59EB-C450-FED6723D370A}"/>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A38F10B2-F6A7-C639-3762-919A3CC9CF71}"/>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DB2DA31A-4893-A999-3666-5395DF02F2AF}"/>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2BC3218A-8217-41F9-8004-3BC1C629BB81}"/>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84</a:t>
            </a:fld>
            <a:endParaRPr lang="de-DE"/>
          </a:p>
        </p:txBody>
      </p:sp>
      <p:pic>
        <p:nvPicPr>
          <p:cNvPr id="9" name="Grafik 8" descr="Ein Bild, das Text, Screenshot, Schrift, Software enthält.&#10;&#10;Automatisch generierte Beschreibung">
            <a:extLst>
              <a:ext uri="{FF2B5EF4-FFF2-40B4-BE49-F238E27FC236}">
                <a16:creationId xmlns:a16="http://schemas.microsoft.com/office/drawing/2014/main" id="{3AEC10DF-8F2F-FC09-CC6F-160C0B4DE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2166"/>
            <a:ext cx="12192000" cy="5461777"/>
          </a:xfrm>
          <a:prstGeom prst="rect">
            <a:avLst/>
          </a:prstGeom>
        </p:spPr>
      </p:pic>
      <p:sp>
        <p:nvSpPr>
          <p:cNvPr id="14" name="Textfeld 13">
            <a:extLst>
              <a:ext uri="{FF2B5EF4-FFF2-40B4-BE49-F238E27FC236}">
                <a16:creationId xmlns:a16="http://schemas.microsoft.com/office/drawing/2014/main" id="{DE5455A4-E4F9-A769-100B-C7FEC508F751}"/>
              </a:ext>
            </a:extLst>
          </p:cNvPr>
          <p:cNvSpPr txBox="1"/>
          <p:nvPr/>
        </p:nvSpPr>
        <p:spPr>
          <a:xfrm>
            <a:off x="1495647" y="1169582"/>
            <a:ext cx="4515293" cy="369332"/>
          </a:xfrm>
          <a:prstGeom prst="rect">
            <a:avLst/>
          </a:prstGeom>
          <a:noFill/>
        </p:spPr>
        <p:txBody>
          <a:bodyPr wrap="square" rtlCol="0">
            <a:spAutoFit/>
          </a:bodyPr>
          <a:lstStyle/>
          <a:p>
            <a:r>
              <a:rPr lang="de-DE"/>
              <a:t>ToastViewComponent.html</a:t>
            </a:r>
          </a:p>
        </p:txBody>
      </p:sp>
    </p:spTree>
    <p:extLst>
      <p:ext uri="{BB962C8B-B14F-4D97-AF65-F5344CB8AC3E}">
        <p14:creationId xmlns:p14="http://schemas.microsoft.com/office/powerpoint/2010/main" val="10947426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A7259B44-CB00-CDC1-22A5-0B75738D5FFF}"/>
              </a:ext>
            </a:extLst>
          </p:cNvPr>
          <p:cNvSpPr>
            <a:spLocks noGrp="1"/>
          </p:cNvSpPr>
          <p:nvPr>
            <p:ph type="title"/>
          </p:nvPr>
        </p:nvSpPr>
        <p:spPr/>
        <p:txBody>
          <a:bodyPr/>
          <a:lstStyle/>
          <a:p>
            <a:endParaRPr lang="de-DE"/>
          </a:p>
        </p:txBody>
      </p:sp>
      <p:pic>
        <p:nvPicPr>
          <p:cNvPr id="9" name="Inhaltsplatzhalter 8" descr="Ein Bild, das Text, Clipart enthält.&#10;&#10;Automatisch generierte Beschreibung">
            <a:extLst>
              <a:ext uri="{FF2B5EF4-FFF2-40B4-BE49-F238E27FC236}">
                <a16:creationId xmlns:a16="http://schemas.microsoft.com/office/drawing/2014/main" id="{1FC955D2-0B75-1624-680F-668FB651DE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663" y="2427719"/>
            <a:ext cx="11509375" cy="2853462"/>
          </a:xfrm>
        </p:spPr>
      </p:pic>
      <p:sp>
        <p:nvSpPr>
          <p:cNvPr id="25" name="Textplatzhalter 24">
            <a:extLst>
              <a:ext uri="{FF2B5EF4-FFF2-40B4-BE49-F238E27FC236}">
                <a16:creationId xmlns:a16="http://schemas.microsoft.com/office/drawing/2014/main" id="{39B10372-F331-3ACF-33DD-07E154EF1333}"/>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C9E266E7-DE53-0FDA-B841-1F2A20BC06A9}"/>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140D2B84-BDC3-C08D-9A13-1287394EAFEF}"/>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99CA586B-2FB6-DBC9-0220-4C486116B180}"/>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85</a:t>
            </a:fld>
            <a:endParaRPr lang="de-DE"/>
          </a:p>
        </p:txBody>
      </p:sp>
    </p:spTree>
    <p:extLst>
      <p:ext uri="{BB962C8B-B14F-4D97-AF65-F5344CB8AC3E}">
        <p14:creationId xmlns:p14="http://schemas.microsoft.com/office/powerpoint/2010/main" val="6446549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F77104A-702C-FB4A-44CE-40D17B84FA43}"/>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6CEE0237-7414-EF1D-F574-55C735E6D883}"/>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2ACF0E01-4106-E38E-6B57-74C4182028F3}"/>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86</a:t>
            </a:fld>
            <a:endParaRPr lang="de-DE"/>
          </a:p>
        </p:txBody>
      </p:sp>
      <p:pic>
        <p:nvPicPr>
          <p:cNvPr id="8" name="alpineTabsExample">
            <a:hlinkClick r:id="" action="ppaction://media"/>
            <a:extLst>
              <a:ext uri="{FF2B5EF4-FFF2-40B4-BE49-F238E27FC236}">
                <a16:creationId xmlns:a16="http://schemas.microsoft.com/office/drawing/2014/main" id="{38A51B25-14DA-7AD3-B746-543B439320CB}"/>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1141413" y="14986"/>
            <a:ext cx="9449422" cy="6815340"/>
          </a:xfrm>
        </p:spPr>
      </p:pic>
    </p:spTree>
    <p:extLst>
      <p:ext uri="{BB962C8B-B14F-4D97-AF65-F5344CB8AC3E}">
        <p14:creationId xmlns:p14="http://schemas.microsoft.com/office/powerpoint/2010/main" val="424153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FDB4EE89-65B7-79B7-4CE0-DD9B63239DCA}"/>
              </a:ext>
            </a:extLst>
          </p:cNvPr>
          <p:cNvSpPr>
            <a:spLocks noGrp="1"/>
          </p:cNvSpPr>
          <p:nvPr>
            <p:ph type="title"/>
          </p:nvPr>
        </p:nvSpPr>
        <p:spPr/>
        <p:txBody>
          <a:bodyPr/>
          <a:lstStyle/>
          <a:p>
            <a:endParaRPr lang="de-DE"/>
          </a:p>
        </p:txBody>
      </p:sp>
      <p:sp>
        <p:nvSpPr>
          <p:cNvPr id="25" name="Inhaltsplatzhalter 24">
            <a:extLst>
              <a:ext uri="{FF2B5EF4-FFF2-40B4-BE49-F238E27FC236}">
                <a16:creationId xmlns:a16="http://schemas.microsoft.com/office/drawing/2014/main" id="{F5A60EAF-193F-02D1-A586-CE53BDAB1A35}"/>
              </a:ext>
            </a:extLst>
          </p:cNvPr>
          <p:cNvSpPr>
            <a:spLocks noGrp="1"/>
          </p:cNvSpPr>
          <p:nvPr>
            <p:ph idx="1"/>
          </p:nvPr>
        </p:nvSpPr>
        <p:spPr/>
        <p:txBody>
          <a:bodyPr/>
          <a:lstStyle/>
          <a:p>
            <a:endParaRPr lang="de-DE"/>
          </a:p>
        </p:txBody>
      </p:sp>
      <p:sp>
        <p:nvSpPr>
          <p:cNvPr id="26" name="Textplatzhalter 25">
            <a:extLst>
              <a:ext uri="{FF2B5EF4-FFF2-40B4-BE49-F238E27FC236}">
                <a16:creationId xmlns:a16="http://schemas.microsoft.com/office/drawing/2014/main" id="{DCF3D04C-DFB4-A30E-0748-D88C7D69EA05}"/>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AD8A741C-A38C-4C67-A41E-2701F2E36BB8}"/>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4A245DAF-3E8B-E2A9-D224-EDDFD7C49D9A}"/>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3A16C254-E987-C18F-05DE-064160B89466}"/>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87</a:t>
            </a:fld>
            <a:endParaRPr lang="de-DE"/>
          </a:p>
        </p:txBody>
      </p:sp>
      <p:pic>
        <p:nvPicPr>
          <p:cNvPr id="22" name="Grafik 21" descr="Ein Bild, das Text enthält.&#10;&#10;Automatisch generierte Beschreibung">
            <a:extLst>
              <a:ext uri="{FF2B5EF4-FFF2-40B4-BE49-F238E27FC236}">
                <a16:creationId xmlns:a16="http://schemas.microsoft.com/office/drawing/2014/main" id="{565A6D6D-0BAF-3FD6-47D9-FBFBF38D9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00" y="0"/>
            <a:ext cx="13436600" cy="6874945"/>
          </a:xfrm>
          <a:prstGeom prst="rect">
            <a:avLst/>
          </a:prstGeom>
        </p:spPr>
      </p:pic>
      <p:sp>
        <p:nvSpPr>
          <p:cNvPr id="23" name="Textfeld 22">
            <a:extLst>
              <a:ext uri="{FF2B5EF4-FFF2-40B4-BE49-F238E27FC236}">
                <a16:creationId xmlns:a16="http://schemas.microsoft.com/office/drawing/2014/main" id="{5FB7EF61-A38E-7BE0-2EE9-48E249046F74}"/>
              </a:ext>
            </a:extLst>
          </p:cNvPr>
          <p:cNvSpPr txBox="1"/>
          <p:nvPr/>
        </p:nvSpPr>
        <p:spPr>
          <a:xfrm>
            <a:off x="2465996" y="1085305"/>
            <a:ext cx="3114379" cy="369332"/>
          </a:xfrm>
          <a:prstGeom prst="rect">
            <a:avLst/>
          </a:prstGeom>
          <a:noFill/>
        </p:spPr>
        <p:txBody>
          <a:bodyPr wrap="none" rtlCol="0">
            <a:spAutoFit/>
          </a:bodyPr>
          <a:lstStyle/>
          <a:p>
            <a:r>
              <a:rPr lang="de-DE" err="1"/>
              <a:t>AlpineTabViewComponent.kt</a:t>
            </a:r>
            <a:endParaRPr lang="de-DE"/>
          </a:p>
        </p:txBody>
      </p:sp>
    </p:spTree>
    <p:extLst>
      <p:ext uri="{BB962C8B-B14F-4D97-AF65-F5344CB8AC3E}">
        <p14:creationId xmlns:p14="http://schemas.microsoft.com/office/powerpoint/2010/main" val="3531305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el 24">
            <a:extLst>
              <a:ext uri="{FF2B5EF4-FFF2-40B4-BE49-F238E27FC236}">
                <a16:creationId xmlns:a16="http://schemas.microsoft.com/office/drawing/2014/main" id="{0AEDAC50-7E50-DCAD-BA3F-B719037203B7}"/>
              </a:ext>
            </a:extLst>
          </p:cNvPr>
          <p:cNvSpPr>
            <a:spLocks noGrp="1"/>
          </p:cNvSpPr>
          <p:nvPr>
            <p:ph type="title"/>
          </p:nvPr>
        </p:nvSpPr>
        <p:spPr/>
        <p:txBody>
          <a:bodyPr/>
          <a:lstStyle/>
          <a:p>
            <a:endParaRPr lang="de-DE"/>
          </a:p>
        </p:txBody>
      </p:sp>
      <p:sp>
        <p:nvSpPr>
          <p:cNvPr id="26" name="Inhaltsplatzhalter 25">
            <a:extLst>
              <a:ext uri="{FF2B5EF4-FFF2-40B4-BE49-F238E27FC236}">
                <a16:creationId xmlns:a16="http://schemas.microsoft.com/office/drawing/2014/main" id="{89B187F2-E7F2-6A1A-19CF-A0FAA596046F}"/>
              </a:ext>
            </a:extLst>
          </p:cNvPr>
          <p:cNvSpPr>
            <a:spLocks noGrp="1"/>
          </p:cNvSpPr>
          <p:nvPr>
            <p:ph idx="1"/>
          </p:nvPr>
        </p:nvSpPr>
        <p:spPr/>
        <p:txBody>
          <a:bodyPr/>
          <a:lstStyle/>
          <a:p>
            <a:endParaRPr lang="de-DE"/>
          </a:p>
        </p:txBody>
      </p:sp>
      <p:sp>
        <p:nvSpPr>
          <p:cNvPr id="27" name="Textplatzhalter 26">
            <a:extLst>
              <a:ext uri="{FF2B5EF4-FFF2-40B4-BE49-F238E27FC236}">
                <a16:creationId xmlns:a16="http://schemas.microsoft.com/office/drawing/2014/main" id="{D4B131E2-FBFA-AA5A-DD22-EED41755DA23}"/>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BCBCBCED-030C-4CA6-4478-A6D537C0E5B0}"/>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7B0F1E54-BF55-EBC1-FF74-96DAFF6213AE}"/>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A69040FE-3FA7-1DFA-190C-C84D9D686782}"/>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88</a:t>
            </a:fld>
            <a:endParaRPr lang="de-DE"/>
          </a:p>
        </p:txBody>
      </p:sp>
      <p:pic>
        <p:nvPicPr>
          <p:cNvPr id="19" name="Grafik 18" descr="Ein Bild, das Text enthält.&#10;&#10;Automatisch generierte Beschreibung">
            <a:extLst>
              <a:ext uri="{FF2B5EF4-FFF2-40B4-BE49-F238E27FC236}">
                <a16:creationId xmlns:a16="http://schemas.microsoft.com/office/drawing/2014/main" id="{E976A83F-E1B8-6C24-FA28-2EBA2C15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 y="6824"/>
            <a:ext cx="12192000" cy="6517452"/>
          </a:xfrm>
          <a:prstGeom prst="rect">
            <a:avLst/>
          </a:prstGeom>
        </p:spPr>
      </p:pic>
      <p:sp>
        <p:nvSpPr>
          <p:cNvPr id="22" name="Textfeld 21">
            <a:extLst>
              <a:ext uri="{FF2B5EF4-FFF2-40B4-BE49-F238E27FC236}">
                <a16:creationId xmlns:a16="http://schemas.microsoft.com/office/drawing/2014/main" id="{EBDE9A7B-DC7B-8090-D3AD-5EAECBCFCC64}"/>
              </a:ext>
            </a:extLst>
          </p:cNvPr>
          <p:cNvSpPr txBox="1"/>
          <p:nvPr/>
        </p:nvSpPr>
        <p:spPr>
          <a:xfrm>
            <a:off x="2704121" y="940430"/>
            <a:ext cx="3385479" cy="369332"/>
          </a:xfrm>
          <a:prstGeom prst="rect">
            <a:avLst/>
          </a:prstGeom>
          <a:noFill/>
        </p:spPr>
        <p:txBody>
          <a:bodyPr wrap="none" rtlCol="0">
            <a:spAutoFit/>
          </a:bodyPr>
          <a:lstStyle/>
          <a:p>
            <a:r>
              <a:rPr lang="de-DE"/>
              <a:t>AlpineTabViewComponent.html</a:t>
            </a:r>
          </a:p>
        </p:txBody>
      </p:sp>
      <p:sp>
        <p:nvSpPr>
          <p:cNvPr id="23" name="Rechteck 22">
            <a:extLst>
              <a:ext uri="{FF2B5EF4-FFF2-40B4-BE49-F238E27FC236}">
                <a16:creationId xmlns:a16="http://schemas.microsoft.com/office/drawing/2014/main" id="{47CBF2E5-00BC-58E5-64F9-8735D3B3DE89}"/>
              </a:ext>
            </a:extLst>
          </p:cNvPr>
          <p:cNvSpPr/>
          <p:nvPr/>
        </p:nvSpPr>
        <p:spPr>
          <a:xfrm>
            <a:off x="2704121" y="1533839"/>
            <a:ext cx="3210904" cy="3693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68709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el 24">
            <a:extLst>
              <a:ext uri="{FF2B5EF4-FFF2-40B4-BE49-F238E27FC236}">
                <a16:creationId xmlns:a16="http://schemas.microsoft.com/office/drawing/2014/main" id="{70891C83-1DC0-F4DA-D757-ABBDDBBD1767}"/>
              </a:ext>
            </a:extLst>
          </p:cNvPr>
          <p:cNvSpPr>
            <a:spLocks noGrp="1"/>
          </p:cNvSpPr>
          <p:nvPr>
            <p:ph type="title"/>
          </p:nvPr>
        </p:nvSpPr>
        <p:spPr/>
        <p:txBody>
          <a:bodyPr/>
          <a:lstStyle/>
          <a:p>
            <a:endParaRPr lang="de-DE"/>
          </a:p>
        </p:txBody>
      </p:sp>
      <p:sp>
        <p:nvSpPr>
          <p:cNvPr id="26" name="Inhaltsplatzhalter 25">
            <a:extLst>
              <a:ext uri="{FF2B5EF4-FFF2-40B4-BE49-F238E27FC236}">
                <a16:creationId xmlns:a16="http://schemas.microsoft.com/office/drawing/2014/main" id="{A83F83DF-EE67-5908-30BF-692A60C2F135}"/>
              </a:ext>
            </a:extLst>
          </p:cNvPr>
          <p:cNvSpPr>
            <a:spLocks noGrp="1"/>
          </p:cNvSpPr>
          <p:nvPr>
            <p:ph idx="1"/>
          </p:nvPr>
        </p:nvSpPr>
        <p:spPr/>
        <p:txBody>
          <a:bodyPr/>
          <a:lstStyle/>
          <a:p>
            <a:endParaRPr lang="de-DE"/>
          </a:p>
        </p:txBody>
      </p:sp>
      <p:sp>
        <p:nvSpPr>
          <p:cNvPr id="27" name="Textplatzhalter 26">
            <a:extLst>
              <a:ext uri="{FF2B5EF4-FFF2-40B4-BE49-F238E27FC236}">
                <a16:creationId xmlns:a16="http://schemas.microsoft.com/office/drawing/2014/main" id="{508B748B-0CCB-4B81-E83E-03A556A6E22D}"/>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BCBCBCED-030C-4CA6-4478-A6D537C0E5B0}"/>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7B0F1E54-BF55-EBC1-FF74-96DAFF6213AE}"/>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A69040FE-3FA7-1DFA-190C-C84D9D686782}"/>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89</a:t>
            </a:fld>
            <a:endParaRPr lang="de-DE"/>
          </a:p>
        </p:txBody>
      </p:sp>
      <p:pic>
        <p:nvPicPr>
          <p:cNvPr id="19" name="Grafik 18" descr="Ein Bild, das Text enthält.&#10;&#10;Automatisch generierte Beschreibung">
            <a:extLst>
              <a:ext uri="{FF2B5EF4-FFF2-40B4-BE49-F238E27FC236}">
                <a16:creationId xmlns:a16="http://schemas.microsoft.com/office/drawing/2014/main" id="{E976A83F-E1B8-6C24-FA28-2EBA2C15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 y="-1"/>
            <a:ext cx="12201171" cy="6522355"/>
          </a:xfrm>
          <a:prstGeom prst="rect">
            <a:avLst/>
          </a:prstGeom>
        </p:spPr>
      </p:pic>
      <p:sp>
        <p:nvSpPr>
          <p:cNvPr id="22" name="Textfeld 21">
            <a:extLst>
              <a:ext uri="{FF2B5EF4-FFF2-40B4-BE49-F238E27FC236}">
                <a16:creationId xmlns:a16="http://schemas.microsoft.com/office/drawing/2014/main" id="{EBDE9A7B-DC7B-8090-D3AD-5EAECBCFCC64}"/>
              </a:ext>
            </a:extLst>
          </p:cNvPr>
          <p:cNvSpPr txBox="1"/>
          <p:nvPr/>
        </p:nvSpPr>
        <p:spPr>
          <a:xfrm>
            <a:off x="2704121" y="940430"/>
            <a:ext cx="3385479" cy="369332"/>
          </a:xfrm>
          <a:prstGeom prst="rect">
            <a:avLst/>
          </a:prstGeom>
          <a:noFill/>
        </p:spPr>
        <p:txBody>
          <a:bodyPr wrap="none" rtlCol="0">
            <a:spAutoFit/>
          </a:bodyPr>
          <a:lstStyle/>
          <a:p>
            <a:r>
              <a:rPr lang="de-DE"/>
              <a:t>AlpineTabViewComponent.html</a:t>
            </a:r>
          </a:p>
        </p:txBody>
      </p:sp>
      <p:sp>
        <p:nvSpPr>
          <p:cNvPr id="23" name="Rechteck 22">
            <a:extLst>
              <a:ext uri="{FF2B5EF4-FFF2-40B4-BE49-F238E27FC236}">
                <a16:creationId xmlns:a16="http://schemas.microsoft.com/office/drawing/2014/main" id="{47CBF2E5-00BC-58E5-64F9-8735D3B3DE89}"/>
              </a:ext>
            </a:extLst>
          </p:cNvPr>
          <p:cNvSpPr/>
          <p:nvPr/>
        </p:nvSpPr>
        <p:spPr>
          <a:xfrm>
            <a:off x="3608996" y="2076763"/>
            <a:ext cx="4849204" cy="3902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3993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43BFCCA-77B3-49CD-1008-ED9CAB8FBDBB}"/>
              </a:ext>
            </a:extLst>
          </p:cNvPr>
          <p:cNvSpPr txBox="1"/>
          <p:nvPr/>
        </p:nvSpPr>
        <p:spPr>
          <a:xfrm>
            <a:off x="3670017" y="689699"/>
            <a:ext cx="4638502" cy="707886"/>
          </a:xfrm>
          <a:prstGeom prst="rect">
            <a:avLst/>
          </a:prstGeom>
          <a:noFill/>
        </p:spPr>
        <p:txBody>
          <a:bodyPr wrap="square" rtlCol="0">
            <a:spAutoFit/>
          </a:bodyPr>
          <a:lstStyle/>
          <a:p>
            <a:pPr algn="ctr"/>
            <a:r>
              <a:rPr lang="de-DE" sz="4000"/>
              <a:t>Engineering</a:t>
            </a:r>
          </a:p>
        </p:txBody>
      </p:sp>
      <p:sp>
        <p:nvSpPr>
          <p:cNvPr id="3" name="Textfeld 2">
            <a:extLst>
              <a:ext uri="{FF2B5EF4-FFF2-40B4-BE49-F238E27FC236}">
                <a16:creationId xmlns:a16="http://schemas.microsoft.com/office/drawing/2014/main" id="{63C7BCDD-5EAB-732F-1F8E-7BDC70721621}"/>
              </a:ext>
            </a:extLst>
          </p:cNvPr>
          <p:cNvSpPr txBox="1"/>
          <p:nvPr/>
        </p:nvSpPr>
        <p:spPr>
          <a:xfrm>
            <a:off x="853440" y="3093026"/>
            <a:ext cx="4638502" cy="1569660"/>
          </a:xfrm>
          <a:prstGeom prst="rect">
            <a:avLst/>
          </a:prstGeom>
          <a:noFill/>
        </p:spPr>
        <p:txBody>
          <a:bodyPr wrap="square" rtlCol="0">
            <a:spAutoFit/>
          </a:bodyPr>
          <a:lstStyle/>
          <a:p>
            <a:r>
              <a:rPr lang="de-DE" sz="3200"/>
              <a:t>„</a:t>
            </a:r>
            <a:r>
              <a:rPr lang="de-DE" sz="3200" err="1"/>
              <a:t>Stifling</a:t>
            </a:r>
            <a:r>
              <a:rPr lang="de-DE" sz="3200"/>
              <a:t> </a:t>
            </a:r>
            <a:r>
              <a:rPr lang="de-DE" sz="3200" err="1"/>
              <a:t>Bureaucracy</a:t>
            </a:r>
            <a:r>
              <a:rPr lang="de-DE" sz="3200"/>
              <a:t> and heavy </a:t>
            </a:r>
            <a:r>
              <a:rPr lang="de-DE" sz="3200" err="1"/>
              <a:t>weight</a:t>
            </a:r>
            <a:r>
              <a:rPr lang="de-DE" sz="3200"/>
              <a:t> </a:t>
            </a:r>
            <a:r>
              <a:rPr lang="de-DE" sz="3200" err="1"/>
              <a:t>process</a:t>
            </a:r>
            <a:r>
              <a:rPr lang="de-DE" sz="3200"/>
              <a:t> </a:t>
            </a:r>
            <a:r>
              <a:rPr lang="de-DE" sz="3200" err="1"/>
              <a:t>control</a:t>
            </a:r>
            <a:r>
              <a:rPr lang="de-DE" sz="3200"/>
              <a:t>“</a:t>
            </a:r>
          </a:p>
        </p:txBody>
      </p:sp>
      <p:sp>
        <p:nvSpPr>
          <p:cNvPr id="4" name="Textfeld 3">
            <a:extLst>
              <a:ext uri="{FF2B5EF4-FFF2-40B4-BE49-F238E27FC236}">
                <a16:creationId xmlns:a16="http://schemas.microsoft.com/office/drawing/2014/main" id="{E4E6EA7D-200F-335A-F199-3E5553916644}"/>
              </a:ext>
            </a:extLst>
          </p:cNvPr>
          <p:cNvSpPr txBox="1"/>
          <p:nvPr/>
        </p:nvSpPr>
        <p:spPr>
          <a:xfrm>
            <a:off x="6700058" y="3093026"/>
            <a:ext cx="4638502" cy="1077218"/>
          </a:xfrm>
          <a:prstGeom prst="rect">
            <a:avLst/>
          </a:prstGeom>
          <a:noFill/>
        </p:spPr>
        <p:txBody>
          <a:bodyPr wrap="square" rtlCol="0">
            <a:spAutoFit/>
          </a:bodyPr>
          <a:lstStyle/>
          <a:p>
            <a:r>
              <a:rPr lang="de-DE" sz="3200"/>
              <a:t>„</a:t>
            </a:r>
            <a:r>
              <a:rPr lang="de-DE" sz="3200" err="1"/>
              <a:t>Simply</a:t>
            </a:r>
            <a:r>
              <a:rPr lang="de-DE" sz="3200"/>
              <a:t> </a:t>
            </a:r>
            <a:r>
              <a:rPr lang="de-DE" sz="3200" err="1"/>
              <a:t>writing</a:t>
            </a:r>
            <a:r>
              <a:rPr lang="de-DE" sz="3200"/>
              <a:t> code and </a:t>
            </a:r>
            <a:r>
              <a:rPr lang="de-DE" sz="3200" err="1"/>
              <a:t>nothing</a:t>
            </a:r>
            <a:r>
              <a:rPr lang="de-DE" sz="3200"/>
              <a:t> </a:t>
            </a:r>
            <a:r>
              <a:rPr lang="de-DE" sz="3200" err="1"/>
              <a:t>else</a:t>
            </a:r>
            <a:r>
              <a:rPr lang="de-DE" sz="3200"/>
              <a:t>“</a:t>
            </a:r>
          </a:p>
        </p:txBody>
      </p:sp>
      <p:sp>
        <p:nvSpPr>
          <p:cNvPr id="6" name="Textfeld 5">
            <a:extLst>
              <a:ext uri="{FF2B5EF4-FFF2-40B4-BE49-F238E27FC236}">
                <a16:creationId xmlns:a16="http://schemas.microsoft.com/office/drawing/2014/main" id="{06DFD750-A265-D773-64D3-926CFAD04E2E}"/>
              </a:ext>
            </a:extLst>
          </p:cNvPr>
          <p:cNvSpPr txBox="1"/>
          <p:nvPr/>
        </p:nvSpPr>
        <p:spPr>
          <a:xfrm>
            <a:off x="3909073" y="5908520"/>
            <a:ext cx="4160390" cy="646331"/>
          </a:xfrm>
          <a:prstGeom prst="rect">
            <a:avLst/>
          </a:prstGeom>
          <a:noFill/>
        </p:spPr>
        <p:txBody>
          <a:bodyPr wrap="square">
            <a:spAutoFit/>
          </a:bodyPr>
          <a:lstStyle/>
          <a:p>
            <a:r>
              <a:rPr lang="en-US" sz="2000">
                <a:solidFill>
                  <a:schemeClr val="tx2"/>
                </a:solidFill>
                <a:effectLst/>
                <a:latin typeface="+mj-lt"/>
                <a:ea typeface="Calibri" panose="020F0502020204030204" pitchFamily="34" charset="0"/>
                <a:cs typeface="Times New Roman" panose="02020603050405020304" pitchFamily="18" charset="0"/>
              </a:rPr>
              <a:t>Dave Farley</a:t>
            </a:r>
          </a:p>
          <a:p>
            <a:r>
              <a:rPr lang="en-GB" sz="1600">
                <a:latin typeface="+mj-lt"/>
              </a:rPr>
              <a:t>What is Modern Software Engineering?</a:t>
            </a:r>
            <a:endParaRPr lang="de-DE" sz="1600">
              <a:latin typeface="+mj-lt"/>
            </a:endParaRPr>
          </a:p>
        </p:txBody>
      </p:sp>
      <p:cxnSp>
        <p:nvCxnSpPr>
          <p:cNvPr id="8" name="Gerader Verbinder 7">
            <a:extLst>
              <a:ext uri="{FF2B5EF4-FFF2-40B4-BE49-F238E27FC236}">
                <a16:creationId xmlns:a16="http://schemas.microsoft.com/office/drawing/2014/main" id="{28DD5A78-6D0E-C777-DA92-73574C6AF2E0}"/>
              </a:ext>
            </a:extLst>
          </p:cNvPr>
          <p:cNvCxnSpPr/>
          <p:nvPr/>
        </p:nvCxnSpPr>
        <p:spPr>
          <a:xfrm>
            <a:off x="5989268" y="1935533"/>
            <a:ext cx="0" cy="36169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716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el 24">
            <a:extLst>
              <a:ext uri="{FF2B5EF4-FFF2-40B4-BE49-F238E27FC236}">
                <a16:creationId xmlns:a16="http://schemas.microsoft.com/office/drawing/2014/main" id="{B868A7BA-F543-0C0A-746F-55B68E42F9DA}"/>
              </a:ext>
            </a:extLst>
          </p:cNvPr>
          <p:cNvSpPr>
            <a:spLocks noGrp="1"/>
          </p:cNvSpPr>
          <p:nvPr>
            <p:ph type="title"/>
          </p:nvPr>
        </p:nvSpPr>
        <p:spPr/>
        <p:txBody>
          <a:bodyPr/>
          <a:lstStyle/>
          <a:p>
            <a:endParaRPr lang="de-DE"/>
          </a:p>
        </p:txBody>
      </p:sp>
      <p:sp>
        <p:nvSpPr>
          <p:cNvPr id="26" name="Inhaltsplatzhalter 25">
            <a:extLst>
              <a:ext uri="{FF2B5EF4-FFF2-40B4-BE49-F238E27FC236}">
                <a16:creationId xmlns:a16="http://schemas.microsoft.com/office/drawing/2014/main" id="{A551C3D7-35F5-B883-92F9-C23EC9D6AB05}"/>
              </a:ext>
            </a:extLst>
          </p:cNvPr>
          <p:cNvSpPr>
            <a:spLocks noGrp="1"/>
          </p:cNvSpPr>
          <p:nvPr>
            <p:ph idx="1"/>
          </p:nvPr>
        </p:nvSpPr>
        <p:spPr/>
        <p:txBody>
          <a:bodyPr/>
          <a:lstStyle/>
          <a:p>
            <a:endParaRPr lang="de-DE"/>
          </a:p>
        </p:txBody>
      </p:sp>
      <p:sp>
        <p:nvSpPr>
          <p:cNvPr id="27" name="Textplatzhalter 26">
            <a:extLst>
              <a:ext uri="{FF2B5EF4-FFF2-40B4-BE49-F238E27FC236}">
                <a16:creationId xmlns:a16="http://schemas.microsoft.com/office/drawing/2014/main" id="{B0D826CC-3617-9CC2-73AA-0BBB59580E97}"/>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BCBCBCED-030C-4CA6-4478-A6D537C0E5B0}"/>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7B0F1E54-BF55-EBC1-FF74-96DAFF6213AE}"/>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A69040FE-3FA7-1DFA-190C-C84D9D686782}"/>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90</a:t>
            </a:fld>
            <a:endParaRPr lang="de-DE"/>
          </a:p>
        </p:txBody>
      </p:sp>
      <p:pic>
        <p:nvPicPr>
          <p:cNvPr id="19" name="Grafik 18" descr="Ein Bild, das Text enthält.&#10;&#10;Automatisch generierte Beschreibung">
            <a:extLst>
              <a:ext uri="{FF2B5EF4-FFF2-40B4-BE49-F238E27FC236}">
                <a16:creationId xmlns:a16="http://schemas.microsoft.com/office/drawing/2014/main" id="{E976A83F-E1B8-6C24-FA28-2EBA2C15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 y="0"/>
            <a:ext cx="12192000" cy="6517452"/>
          </a:xfrm>
          <a:prstGeom prst="rect">
            <a:avLst/>
          </a:prstGeom>
        </p:spPr>
      </p:pic>
      <p:sp>
        <p:nvSpPr>
          <p:cNvPr id="22" name="Textfeld 21">
            <a:extLst>
              <a:ext uri="{FF2B5EF4-FFF2-40B4-BE49-F238E27FC236}">
                <a16:creationId xmlns:a16="http://schemas.microsoft.com/office/drawing/2014/main" id="{EBDE9A7B-DC7B-8090-D3AD-5EAECBCFCC64}"/>
              </a:ext>
            </a:extLst>
          </p:cNvPr>
          <p:cNvSpPr txBox="1"/>
          <p:nvPr/>
        </p:nvSpPr>
        <p:spPr>
          <a:xfrm>
            <a:off x="2704121" y="940430"/>
            <a:ext cx="3385479" cy="369332"/>
          </a:xfrm>
          <a:prstGeom prst="rect">
            <a:avLst/>
          </a:prstGeom>
          <a:noFill/>
        </p:spPr>
        <p:txBody>
          <a:bodyPr wrap="none" rtlCol="0">
            <a:spAutoFit/>
          </a:bodyPr>
          <a:lstStyle/>
          <a:p>
            <a:r>
              <a:rPr lang="de-DE"/>
              <a:t>AlpineTabViewComponent.html</a:t>
            </a:r>
          </a:p>
        </p:txBody>
      </p:sp>
      <p:sp>
        <p:nvSpPr>
          <p:cNvPr id="23" name="Rechteck 22">
            <a:extLst>
              <a:ext uri="{FF2B5EF4-FFF2-40B4-BE49-F238E27FC236}">
                <a16:creationId xmlns:a16="http://schemas.microsoft.com/office/drawing/2014/main" id="{47CBF2E5-00BC-58E5-64F9-8735D3B3DE89}"/>
              </a:ext>
            </a:extLst>
          </p:cNvPr>
          <p:cNvSpPr/>
          <p:nvPr/>
        </p:nvSpPr>
        <p:spPr>
          <a:xfrm>
            <a:off x="3667124" y="2462212"/>
            <a:ext cx="6581775" cy="6238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03099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el 24">
            <a:extLst>
              <a:ext uri="{FF2B5EF4-FFF2-40B4-BE49-F238E27FC236}">
                <a16:creationId xmlns:a16="http://schemas.microsoft.com/office/drawing/2014/main" id="{624E3848-AC98-2ED2-7821-B9F1C9D18C73}"/>
              </a:ext>
            </a:extLst>
          </p:cNvPr>
          <p:cNvSpPr>
            <a:spLocks noGrp="1"/>
          </p:cNvSpPr>
          <p:nvPr>
            <p:ph type="title"/>
          </p:nvPr>
        </p:nvSpPr>
        <p:spPr/>
        <p:txBody>
          <a:bodyPr/>
          <a:lstStyle/>
          <a:p>
            <a:endParaRPr lang="de-DE"/>
          </a:p>
        </p:txBody>
      </p:sp>
      <p:sp>
        <p:nvSpPr>
          <p:cNvPr id="26" name="Inhaltsplatzhalter 25">
            <a:extLst>
              <a:ext uri="{FF2B5EF4-FFF2-40B4-BE49-F238E27FC236}">
                <a16:creationId xmlns:a16="http://schemas.microsoft.com/office/drawing/2014/main" id="{ABEA99FE-321C-63E7-1560-C9A26B0EEACD}"/>
              </a:ext>
            </a:extLst>
          </p:cNvPr>
          <p:cNvSpPr>
            <a:spLocks noGrp="1"/>
          </p:cNvSpPr>
          <p:nvPr>
            <p:ph idx="1"/>
          </p:nvPr>
        </p:nvSpPr>
        <p:spPr/>
        <p:txBody>
          <a:bodyPr/>
          <a:lstStyle/>
          <a:p>
            <a:endParaRPr lang="de-DE"/>
          </a:p>
        </p:txBody>
      </p:sp>
      <p:sp>
        <p:nvSpPr>
          <p:cNvPr id="27" name="Textplatzhalter 26">
            <a:extLst>
              <a:ext uri="{FF2B5EF4-FFF2-40B4-BE49-F238E27FC236}">
                <a16:creationId xmlns:a16="http://schemas.microsoft.com/office/drawing/2014/main" id="{A9ED5148-2A34-E2F3-E43E-9371C10415FD}"/>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BCBCBCED-030C-4CA6-4478-A6D537C0E5B0}"/>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7B0F1E54-BF55-EBC1-FF74-96DAFF6213AE}"/>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A69040FE-3FA7-1DFA-190C-C84D9D686782}"/>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91</a:t>
            </a:fld>
            <a:endParaRPr lang="de-DE"/>
          </a:p>
        </p:txBody>
      </p:sp>
      <p:pic>
        <p:nvPicPr>
          <p:cNvPr id="19" name="Grafik 18" descr="Ein Bild, das Text enthält.&#10;&#10;Automatisch generierte Beschreibung">
            <a:extLst>
              <a:ext uri="{FF2B5EF4-FFF2-40B4-BE49-F238E27FC236}">
                <a16:creationId xmlns:a16="http://schemas.microsoft.com/office/drawing/2014/main" id="{E976A83F-E1B8-6C24-FA28-2EBA2C15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 y="0"/>
            <a:ext cx="12192000" cy="6517452"/>
          </a:xfrm>
          <a:prstGeom prst="rect">
            <a:avLst/>
          </a:prstGeom>
        </p:spPr>
      </p:pic>
      <p:sp>
        <p:nvSpPr>
          <p:cNvPr id="22" name="Textfeld 21">
            <a:extLst>
              <a:ext uri="{FF2B5EF4-FFF2-40B4-BE49-F238E27FC236}">
                <a16:creationId xmlns:a16="http://schemas.microsoft.com/office/drawing/2014/main" id="{EBDE9A7B-DC7B-8090-D3AD-5EAECBCFCC64}"/>
              </a:ext>
            </a:extLst>
          </p:cNvPr>
          <p:cNvSpPr txBox="1"/>
          <p:nvPr/>
        </p:nvSpPr>
        <p:spPr>
          <a:xfrm>
            <a:off x="2704121" y="940430"/>
            <a:ext cx="3385479" cy="369332"/>
          </a:xfrm>
          <a:prstGeom prst="rect">
            <a:avLst/>
          </a:prstGeom>
          <a:noFill/>
        </p:spPr>
        <p:txBody>
          <a:bodyPr wrap="none" rtlCol="0">
            <a:spAutoFit/>
          </a:bodyPr>
          <a:lstStyle/>
          <a:p>
            <a:r>
              <a:rPr lang="de-DE"/>
              <a:t>AlpineTabViewComponent.html</a:t>
            </a:r>
          </a:p>
        </p:txBody>
      </p:sp>
      <p:sp>
        <p:nvSpPr>
          <p:cNvPr id="23" name="Rechteck 22">
            <a:extLst>
              <a:ext uri="{FF2B5EF4-FFF2-40B4-BE49-F238E27FC236}">
                <a16:creationId xmlns:a16="http://schemas.microsoft.com/office/drawing/2014/main" id="{47CBF2E5-00BC-58E5-64F9-8735D3B3DE89}"/>
              </a:ext>
            </a:extLst>
          </p:cNvPr>
          <p:cNvSpPr/>
          <p:nvPr/>
        </p:nvSpPr>
        <p:spPr>
          <a:xfrm>
            <a:off x="3248024" y="4090986"/>
            <a:ext cx="5276851" cy="976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327885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DAB3A467-8D7D-7746-C8AE-5EC788370C7D}"/>
              </a:ext>
            </a:extLst>
          </p:cNvPr>
          <p:cNvSpPr>
            <a:spLocks noGrp="1"/>
          </p:cNvSpPr>
          <p:nvPr>
            <p:ph type="dt" sz="half" idx="4294967295"/>
          </p:nvPr>
        </p:nvSpPr>
        <p:spPr>
          <a:xfrm>
            <a:off x="0" y="6356350"/>
            <a:ext cx="1141413" cy="365125"/>
          </a:xfrm>
        </p:spPr>
        <p:txBody>
          <a:bodyPr/>
          <a:lstStyle/>
          <a:p>
            <a:r>
              <a:rPr lang="de-DE"/>
              <a:t>2023-08-09</a:t>
            </a:r>
          </a:p>
        </p:txBody>
      </p:sp>
      <p:sp>
        <p:nvSpPr>
          <p:cNvPr id="5" name="Fußzeilenplatzhalter 4">
            <a:extLst>
              <a:ext uri="{FF2B5EF4-FFF2-40B4-BE49-F238E27FC236}">
                <a16:creationId xmlns:a16="http://schemas.microsoft.com/office/drawing/2014/main" id="{D6DC7B35-C730-DB41-8153-5C339030206F}"/>
              </a:ext>
            </a:extLst>
          </p:cNvPr>
          <p:cNvSpPr>
            <a:spLocks noGrp="1"/>
          </p:cNvSpPr>
          <p:nvPr>
            <p:ph type="ftr" sz="quarter" idx="4294967295"/>
          </p:nvPr>
        </p:nvSpPr>
        <p:spPr>
          <a:xfrm>
            <a:off x="2373313" y="6356350"/>
            <a:ext cx="9818687"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1D87A584-1D01-9FE0-C29A-254A50F0D01A}"/>
              </a:ext>
            </a:extLst>
          </p:cNvPr>
          <p:cNvSpPr>
            <a:spLocks noGrp="1"/>
          </p:cNvSpPr>
          <p:nvPr>
            <p:ph type="sldNum" sz="quarter" idx="4294967295"/>
          </p:nvPr>
        </p:nvSpPr>
        <p:spPr>
          <a:xfrm>
            <a:off x="11657013" y="6356350"/>
            <a:ext cx="534987" cy="365125"/>
          </a:xfrm>
        </p:spPr>
        <p:txBody>
          <a:bodyPr/>
          <a:lstStyle/>
          <a:p>
            <a:fld id="{D56DEA4E-9A4F-49A7-B5E6-68940AC9F531}" type="slidenum">
              <a:rPr lang="de-DE" smtClean="0"/>
              <a:pPr/>
              <a:t>92</a:t>
            </a:fld>
            <a:endParaRPr lang="de-DE"/>
          </a:p>
        </p:txBody>
      </p:sp>
      <p:pic>
        <p:nvPicPr>
          <p:cNvPr id="13" name="Inhaltsplatzhalter 12" descr="Ein Bild, das Text enthält.&#10;&#10;Automatisch generierte Beschreibung">
            <a:extLst>
              <a:ext uri="{FF2B5EF4-FFF2-40B4-BE49-F238E27FC236}">
                <a16:creationId xmlns:a16="http://schemas.microsoft.com/office/drawing/2014/main" id="{C2A7571B-9748-8BDC-8B93-C2B6CB4988DC}"/>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81099" y="195262"/>
            <a:ext cx="9915525" cy="6102244"/>
          </a:xfrm>
        </p:spPr>
      </p:pic>
    </p:spTree>
    <p:extLst>
      <p:ext uri="{BB962C8B-B14F-4D97-AF65-F5344CB8AC3E}">
        <p14:creationId xmlns:p14="http://schemas.microsoft.com/office/powerpoint/2010/main" val="7946339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27DDC68-5F77-4064-A7D4-706AF4A2DB71}"/>
              </a:ext>
            </a:extLst>
          </p:cNvPr>
          <p:cNvPicPr>
            <a:picLocks noChangeAspect="1"/>
          </p:cNvPicPr>
          <p:nvPr/>
        </p:nvPicPr>
        <p:blipFill>
          <a:blip r:embed="rId3"/>
          <a:stretch>
            <a:fillRect/>
          </a:stretch>
        </p:blipFill>
        <p:spPr>
          <a:xfrm>
            <a:off x="1557692" y="0"/>
            <a:ext cx="9076616" cy="6858000"/>
          </a:xfrm>
          <a:prstGeom prst="rect">
            <a:avLst/>
          </a:prstGeom>
        </p:spPr>
      </p:pic>
      <p:sp>
        <p:nvSpPr>
          <p:cNvPr id="4" name="Rechteck 3">
            <a:extLst>
              <a:ext uri="{FF2B5EF4-FFF2-40B4-BE49-F238E27FC236}">
                <a16:creationId xmlns:a16="http://schemas.microsoft.com/office/drawing/2014/main" id="{E21B8212-519B-196F-DC28-A85B5B113F6C}"/>
              </a:ext>
            </a:extLst>
          </p:cNvPr>
          <p:cNvSpPr/>
          <p:nvPr/>
        </p:nvSpPr>
        <p:spPr>
          <a:xfrm>
            <a:off x="1557692" y="108064"/>
            <a:ext cx="2133159" cy="6508867"/>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66E57363-AE4F-8341-CDD9-1ABBB7FB9564}"/>
              </a:ext>
            </a:extLst>
          </p:cNvPr>
          <p:cNvSpPr/>
          <p:nvPr/>
        </p:nvSpPr>
        <p:spPr>
          <a:xfrm>
            <a:off x="3690851" y="0"/>
            <a:ext cx="6943457" cy="69826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09100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83724CF-A8B1-39D9-C4FB-E6F9F99E8AB7}"/>
              </a:ext>
            </a:extLst>
          </p:cNvPr>
          <p:cNvPicPr>
            <a:picLocks noChangeAspect="1"/>
          </p:cNvPicPr>
          <p:nvPr/>
        </p:nvPicPr>
        <p:blipFill rotWithShape="1">
          <a:blip r:embed="rId3"/>
          <a:srcRect r="26091"/>
          <a:stretch/>
        </p:blipFill>
        <p:spPr>
          <a:xfrm>
            <a:off x="0" y="0"/>
            <a:ext cx="6342611" cy="3485438"/>
          </a:xfrm>
          <a:prstGeom prst="rect">
            <a:avLst/>
          </a:prstGeom>
        </p:spPr>
      </p:pic>
      <p:pic>
        <p:nvPicPr>
          <p:cNvPr id="11" name="Grafik 10">
            <a:extLst>
              <a:ext uri="{FF2B5EF4-FFF2-40B4-BE49-F238E27FC236}">
                <a16:creationId xmlns:a16="http://schemas.microsoft.com/office/drawing/2014/main" id="{63514D80-C2FB-0D28-737A-36E05D612F02}"/>
              </a:ext>
            </a:extLst>
          </p:cNvPr>
          <p:cNvPicPr>
            <a:picLocks noChangeAspect="1"/>
          </p:cNvPicPr>
          <p:nvPr/>
        </p:nvPicPr>
        <p:blipFill>
          <a:blip r:embed="rId4"/>
          <a:stretch>
            <a:fillRect/>
          </a:stretch>
        </p:blipFill>
        <p:spPr>
          <a:xfrm>
            <a:off x="3441469" y="2730033"/>
            <a:ext cx="8750531" cy="4127967"/>
          </a:xfrm>
          <a:prstGeom prst="rect">
            <a:avLst/>
          </a:prstGeom>
        </p:spPr>
      </p:pic>
      <p:sp>
        <p:nvSpPr>
          <p:cNvPr id="12" name="Textfeld 11">
            <a:extLst>
              <a:ext uri="{FF2B5EF4-FFF2-40B4-BE49-F238E27FC236}">
                <a16:creationId xmlns:a16="http://schemas.microsoft.com/office/drawing/2014/main" id="{8EB2E454-8BA3-5E1E-6D95-B4AAC6DD2AD7}"/>
              </a:ext>
            </a:extLst>
          </p:cNvPr>
          <p:cNvSpPr txBox="1"/>
          <p:nvPr/>
        </p:nvSpPr>
        <p:spPr>
          <a:xfrm>
            <a:off x="1438102" y="58189"/>
            <a:ext cx="3068917" cy="369332"/>
          </a:xfrm>
          <a:prstGeom prst="rect">
            <a:avLst/>
          </a:prstGeom>
          <a:noFill/>
        </p:spPr>
        <p:txBody>
          <a:bodyPr wrap="none" rtlCol="0">
            <a:spAutoFit/>
          </a:bodyPr>
          <a:lstStyle/>
          <a:p>
            <a:r>
              <a:rPr lang="de-DE"/>
              <a:t>LayoutViewComponent.html</a:t>
            </a:r>
          </a:p>
        </p:txBody>
      </p:sp>
    </p:spTree>
    <p:extLst>
      <p:ext uri="{BB962C8B-B14F-4D97-AF65-F5344CB8AC3E}">
        <p14:creationId xmlns:p14="http://schemas.microsoft.com/office/powerpoint/2010/main" val="13656519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C30BCA6-EAA4-28E1-8478-AA059C7AED7F}"/>
              </a:ext>
            </a:extLst>
          </p:cNvPr>
          <p:cNvPicPr>
            <a:picLocks noChangeAspect="1"/>
          </p:cNvPicPr>
          <p:nvPr/>
        </p:nvPicPr>
        <p:blipFill>
          <a:blip r:embed="rId3"/>
          <a:stretch>
            <a:fillRect/>
          </a:stretch>
        </p:blipFill>
        <p:spPr>
          <a:xfrm>
            <a:off x="0" y="0"/>
            <a:ext cx="7614458" cy="3573657"/>
          </a:xfrm>
          <a:prstGeom prst="rect">
            <a:avLst/>
          </a:prstGeom>
        </p:spPr>
      </p:pic>
      <p:pic>
        <p:nvPicPr>
          <p:cNvPr id="5" name="Grafik 4">
            <a:extLst>
              <a:ext uri="{FF2B5EF4-FFF2-40B4-BE49-F238E27FC236}">
                <a16:creationId xmlns:a16="http://schemas.microsoft.com/office/drawing/2014/main" id="{4AB5772C-B89B-F573-6B44-D785593B446A}"/>
              </a:ext>
            </a:extLst>
          </p:cNvPr>
          <p:cNvPicPr>
            <a:picLocks noChangeAspect="1"/>
          </p:cNvPicPr>
          <p:nvPr/>
        </p:nvPicPr>
        <p:blipFill>
          <a:blip r:embed="rId4"/>
          <a:stretch>
            <a:fillRect/>
          </a:stretch>
        </p:blipFill>
        <p:spPr>
          <a:xfrm>
            <a:off x="5428211" y="2395337"/>
            <a:ext cx="6705599" cy="4445285"/>
          </a:xfrm>
          <a:prstGeom prst="rect">
            <a:avLst/>
          </a:prstGeom>
        </p:spPr>
      </p:pic>
      <p:sp>
        <p:nvSpPr>
          <p:cNvPr id="2" name="Freihandform: Form 1">
            <a:extLst>
              <a:ext uri="{FF2B5EF4-FFF2-40B4-BE49-F238E27FC236}">
                <a16:creationId xmlns:a16="http://schemas.microsoft.com/office/drawing/2014/main" id="{64A2490A-276E-11DC-4C28-0BF76C172EF5}"/>
              </a:ext>
            </a:extLst>
          </p:cNvPr>
          <p:cNvSpPr/>
          <p:nvPr/>
        </p:nvSpPr>
        <p:spPr>
          <a:xfrm>
            <a:off x="0" y="0"/>
            <a:ext cx="12192000" cy="6916189"/>
          </a:xfrm>
          <a:custGeom>
            <a:avLst/>
            <a:gdLst>
              <a:gd name="connsiteX0" fmla="*/ 5752407 w 12192000"/>
              <a:gd name="connsiteY0" fmla="*/ 3783762 h 6916189"/>
              <a:gd name="connsiteX1" fmla="*/ 5752407 w 12192000"/>
              <a:gd name="connsiteY1" fmla="*/ 6450676 h 6916189"/>
              <a:gd name="connsiteX2" fmla="*/ 11953702 w 12192000"/>
              <a:gd name="connsiteY2" fmla="*/ 6450676 h 6916189"/>
              <a:gd name="connsiteX3" fmla="*/ 11953702 w 12192000"/>
              <a:gd name="connsiteY3" fmla="*/ 3783762 h 6916189"/>
              <a:gd name="connsiteX4" fmla="*/ 0 w 12192000"/>
              <a:gd name="connsiteY4" fmla="*/ 0 h 6916189"/>
              <a:gd name="connsiteX5" fmla="*/ 12192000 w 12192000"/>
              <a:gd name="connsiteY5" fmla="*/ 0 h 6916189"/>
              <a:gd name="connsiteX6" fmla="*/ 12192000 w 12192000"/>
              <a:gd name="connsiteY6" fmla="*/ 6916189 h 6916189"/>
              <a:gd name="connsiteX7" fmla="*/ 0 w 12192000"/>
              <a:gd name="connsiteY7" fmla="*/ 6916189 h 691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916189">
                <a:moveTo>
                  <a:pt x="5752407" y="3783762"/>
                </a:moveTo>
                <a:lnTo>
                  <a:pt x="5752407" y="6450676"/>
                </a:lnTo>
                <a:lnTo>
                  <a:pt x="11953702" y="6450676"/>
                </a:lnTo>
                <a:lnTo>
                  <a:pt x="11953702" y="3783762"/>
                </a:lnTo>
                <a:close/>
                <a:moveTo>
                  <a:pt x="0" y="0"/>
                </a:moveTo>
                <a:lnTo>
                  <a:pt x="12192000" y="0"/>
                </a:lnTo>
                <a:lnTo>
                  <a:pt x="12192000" y="6916189"/>
                </a:lnTo>
                <a:lnTo>
                  <a:pt x="0" y="6916189"/>
                </a:lnTo>
                <a:close/>
              </a:path>
            </a:pathLst>
          </a:custGeom>
          <a:solidFill>
            <a:srgbClr val="7E9098">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795307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186F430-C2B4-16A0-E66F-752599CA944A}"/>
              </a:ext>
            </a:extLst>
          </p:cNvPr>
          <p:cNvPicPr>
            <a:picLocks noChangeAspect="1"/>
          </p:cNvPicPr>
          <p:nvPr/>
        </p:nvPicPr>
        <p:blipFill>
          <a:blip r:embed="rId3"/>
          <a:stretch>
            <a:fillRect/>
          </a:stretch>
        </p:blipFill>
        <p:spPr>
          <a:xfrm>
            <a:off x="0" y="0"/>
            <a:ext cx="7614458" cy="3573657"/>
          </a:xfrm>
          <a:prstGeom prst="rect">
            <a:avLst/>
          </a:prstGeom>
        </p:spPr>
      </p:pic>
      <p:pic>
        <p:nvPicPr>
          <p:cNvPr id="5" name="Grafik 4">
            <a:extLst>
              <a:ext uri="{FF2B5EF4-FFF2-40B4-BE49-F238E27FC236}">
                <a16:creationId xmlns:a16="http://schemas.microsoft.com/office/drawing/2014/main" id="{4AB5772C-B89B-F573-6B44-D785593B446A}"/>
              </a:ext>
            </a:extLst>
          </p:cNvPr>
          <p:cNvPicPr>
            <a:picLocks noChangeAspect="1"/>
          </p:cNvPicPr>
          <p:nvPr/>
        </p:nvPicPr>
        <p:blipFill>
          <a:blip r:embed="rId4"/>
          <a:stretch>
            <a:fillRect/>
          </a:stretch>
        </p:blipFill>
        <p:spPr>
          <a:xfrm>
            <a:off x="5428211" y="2395337"/>
            <a:ext cx="6705599" cy="4445285"/>
          </a:xfrm>
          <a:prstGeom prst="rect">
            <a:avLst/>
          </a:prstGeom>
        </p:spPr>
      </p:pic>
      <p:sp>
        <p:nvSpPr>
          <p:cNvPr id="2" name="Freihandform: Form 1">
            <a:extLst>
              <a:ext uri="{FF2B5EF4-FFF2-40B4-BE49-F238E27FC236}">
                <a16:creationId xmlns:a16="http://schemas.microsoft.com/office/drawing/2014/main" id="{C9A4136E-20EB-0CD1-C43B-7B2D890120AA}"/>
              </a:ext>
            </a:extLst>
          </p:cNvPr>
          <p:cNvSpPr/>
          <p:nvPr/>
        </p:nvSpPr>
        <p:spPr>
          <a:xfrm>
            <a:off x="0" y="0"/>
            <a:ext cx="12192000" cy="6916189"/>
          </a:xfrm>
          <a:custGeom>
            <a:avLst/>
            <a:gdLst>
              <a:gd name="connsiteX0" fmla="*/ 5680362 w 12192000"/>
              <a:gd name="connsiteY0" fmla="*/ 3067867 h 6916189"/>
              <a:gd name="connsiteX1" fmla="*/ 5680362 w 12192000"/>
              <a:gd name="connsiteY1" fmla="*/ 3840480 h 6916189"/>
              <a:gd name="connsiteX2" fmla="*/ 9867207 w 12192000"/>
              <a:gd name="connsiteY2" fmla="*/ 3840480 h 6916189"/>
              <a:gd name="connsiteX3" fmla="*/ 9867207 w 12192000"/>
              <a:gd name="connsiteY3" fmla="*/ 3067867 h 6916189"/>
              <a:gd name="connsiteX4" fmla="*/ 0 w 12192000"/>
              <a:gd name="connsiteY4" fmla="*/ 0 h 6916189"/>
              <a:gd name="connsiteX5" fmla="*/ 12192000 w 12192000"/>
              <a:gd name="connsiteY5" fmla="*/ 0 h 6916189"/>
              <a:gd name="connsiteX6" fmla="*/ 12192000 w 12192000"/>
              <a:gd name="connsiteY6" fmla="*/ 6916189 h 6916189"/>
              <a:gd name="connsiteX7" fmla="*/ 0 w 12192000"/>
              <a:gd name="connsiteY7" fmla="*/ 6916189 h 691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916189">
                <a:moveTo>
                  <a:pt x="5680362" y="3067867"/>
                </a:moveTo>
                <a:lnTo>
                  <a:pt x="5680362" y="3840480"/>
                </a:lnTo>
                <a:lnTo>
                  <a:pt x="9867207" y="3840480"/>
                </a:lnTo>
                <a:lnTo>
                  <a:pt x="9867207" y="3067867"/>
                </a:lnTo>
                <a:close/>
                <a:moveTo>
                  <a:pt x="0" y="0"/>
                </a:moveTo>
                <a:lnTo>
                  <a:pt x="12192000" y="0"/>
                </a:lnTo>
                <a:lnTo>
                  <a:pt x="12192000" y="6916189"/>
                </a:lnTo>
                <a:lnTo>
                  <a:pt x="0" y="6916189"/>
                </a:lnTo>
                <a:close/>
              </a:path>
            </a:pathLst>
          </a:custGeom>
          <a:solidFill>
            <a:srgbClr val="7E9098">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052052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65DCDC48-B75E-28F0-07E4-39459F376CFE}"/>
              </a:ext>
            </a:extLst>
          </p:cNvPr>
          <p:cNvPicPr>
            <a:picLocks noChangeAspect="1"/>
          </p:cNvPicPr>
          <p:nvPr/>
        </p:nvPicPr>
        <p:blipFill>
          <a:blip r:embed="rId3"/>
          <a:stretch>
            <a:fillRect/>
          </a:stretch>
        </p:blipFill>
        <p:spPr>
          <a:xfrm>
            <a:off x="0" y="0"/>
            <a:ext cx="7614458" cy="3573657"/>
          </a:xfrm>
          <a:prstGeom prst="rect">
            <a:avLst/>
          </a:prstGeom>
        </p:spPr>
      </p:pic>
      <p:pic>
        <p:nvPicPr>
          <p:cNvPr id="5" name="Grafik 4">
            <a:extLst>
              <a:ext uri="{FF2B5EF4-FFF2-40B4-BE49-F238E27FC236}">
                <a16:creationId xmlns:a16="http://schemas.microsoft.com/office/drawing/2014/main" id="{4AB5772C-B89B-F573-6B44-D785593B446A}"/>
              </a:ext>
            </a:extLst>
          </p:cNvPr>
          <p:cNvPicPr>
            <a:picLocks noChangeAspect="1"/>
          </p:cNvPicPr>
          <p:nvPr/>
        </p:nvPicPr>
        <p:blipFill>
          <a:blip r:embed="rId4"/>
          <a:stretch>
            <a:fillRect/>
          </a:stretch>
        </p:blipFill>
        <p:spPr>
          <a:xfrm>
            <a:off x="5428211" y="2395337"/>
            <a:ext cx="6705599" cy="4445285"/>
          </a:xfrm>
          <a:prstGeom prst="rect">
            <a:avLst/>
          </a:prstGeom>
        </p:spPr>
      </p:pic>
      <p:sp>
        <p:nvSpPr>
          <p:cNvPr id="3" name="Freihandform: Form 2">
            <a:extLst>
              <a:ext uri="{FF2B5EF4-FFF2-40B4-BE49-F238E27FC236}">
                <a16:creationId xmlns:a16="http://schemas.microsoft.com/office/drawing/2014/main" id="{C391403B-773B-8A72-0E48-AED70DDAEFC6}"/>
              </a:ext>
            </a:extLst>
          </p:cNvPr>
          <p:cNvSpPr/>
          <p:nvPr/>
        </p:nvSpPr>
        <p:spPr>
          <a:xfrm>
            <a:off x="-74814" y="-1158029"/>
            <a:ext cx="16409324" cy="8689359"/>
          </a:xfrm>
          <a:custGeom>
            <a:avLst/>
            <a:gdLst>
              <a:gd name="connsiteX0" fmla="*/ 149629 w 12192000"/>
              <a:gd name="connsiteY0" fmla="*/ 1100592 h 7999403"/>
              <a:gd name="connsiteX1" fmla="*/ 149629 w 12192000"/>
              <a:gd name="connsiteY1" fmla="*/ 4512213 h 7999403"/>
              <a:gd name="connsiteX2" fmla="*/ 7240385 w 12192000"/>
              <a:gd name="connsiteY2" fmla="*/ 4512213 h 7999403"/>
              <a:gd name="connsiteX3" fmla="*/ 7240385 w 12192000"/>
              <a:gd name="connsiteY3" fmla="*/ 1100592 h 7999403"/>
              <a:gd name="connsiteX4" fmla="*/ 0 w 12192000"/>
              <a:gd name="connsiteY4" fmla="*/ 0 h 7999403"/>
              <a:gd name="connsiteX5" fmla="*/ 12192000 w 12192000"/>
              <a:gd name="connsiteY5" fmla="*/ 0 h 7999403"/>
              <a:gd name="connsiteX6" fmla="*/ 12192000 w 12192000"/>
              <a:gd name="connsiteY6" fmla="*/ 7999403 h 7999403"/>
              <a:gd name="connsiteX7" fmla="*/ 0 w 12192000"/>
              <a:gd name="connsiteY7" fmla="*/ 7999403 h 799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7999403">
                <a:moveTo>
                  <a:pt x="149629" y="1100592"/>
                </a:moveTo>
                <a:lnTo>
                  <a:pt x="149629" y="4512213"/>
                </a:lnTo>
                <a:lnTo>
                  <a:pt x="7240385" y="4512213"/>
                </a:lnTo>
                <a:lnTo>
                  <a:pt x="7240385" y="1100592"/>
                </a:lnTo>
                <a:close/>
                <a:moveTo>
                  <a:pt x="0" y="0"/>
                </a:moveTo>
                <a:lnTo>
                  <a:pt x="12192000" y="0"/>
                </a:lnTo>
                <a:lnTo>
                  <a:pt x="12192000" y="7999403"/>
                </a:lnTo>
                <a:lnTo>
                  <a:pt x="0" y="7999403"/>
                </a:lnTo>
                <a:close/>
              </a:path>
            </a:pathLst>
          </a:custGeom>
          <a:solidFill>
            <a:srgbClr val="7E9098">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087081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C219A5E-FCB4-50AB-4765-611FDF73C99D}"/>
              </a:ext>
            </a:extLst>
          </p:cNvPr>
          <p:cNvPicPr>
            <a:picLocks noChangeAspect="1"/>
          </p:cNvPicPr>
          <p:nvPr/>
        </p:nvPicPr>
        <p:blipFill>
          <a:blip r:embed="rId3"/>
          <a:stretch>
            <a:fillRect/>
          </a:stretch>
        </p:blipFill>
        <p:spPr>
          <a:xfrm>
            <a:off x="2654979" y="2493819"/>
            <a:ext cx="9537022" cy="4364182"/>
          </a:xfrm>
          <a:prstGeom prst="rect">
            <a:avLst/>
          </a:prstGeom>
        </p:spPr>
      </p:pic>
      <p:pic>
        <p:nvPicPr>
          <p:cNvPr id="4" name="Grafik 3">
            <a:extLst>
              <a:ext uri="{FF2B5EF4-FFF2-40B4-BE49-F238E27FC236}">
                <a16:creationId xmlns:a16="http://schemas.microsoft.com/office/drawing/2014/main" id="{C16C2F46-6737-651B-8A5B-28F2FAA3BD86}"/>
              </a:ext>
            </a:extLst>
          </p:cNvPr>
          <p:cNvPicPr>
            <a:picLocks noChangeAspect="1"/>
          </p:cNvPicPr>
          <p:nvPr/>
        </p:nvPicPr>
        <p:blipFill rotWithShape="1">
          <a:blip r:embed="rId4"/>
          <a:srcRect t="41911" b="10912"/>
          <a:stretch/>
        </p:blipFill>
        <p:spPr>
          <a:xfrm>
            <a:off x="45719" y="365761"/>
            <a:ext cx="8404167" cy="1870363"/>
          </a:xfrm>
          <a:prstGeom prst="rect">
            <a:avLst/>
          </a:prstGeom>
        </p:spPr>
      </p:pic>
    </p:spTree>
    <p:extLst>
      <p:ext uri="{BB962C8B-B14F-4D97-AF65-F5344CB8AC3E}">
        <p14:creationId xmlns:p14="http://schemas.microsoft.com/office/powerpoint/2010/main" val="34584220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22">
            <a:extLst>
              <a:ext uri="{FF2B5EF4-FFF2-40B4-BE49-F238E27FC236}">
                <a16:creationId xmlns:a16="http://schemas.microsoft.com/office/drawing/2014/main" id="{DA66B63E-36DD-FE3D-D187-0FF3E3091FC2}"/>
              </a:ext>
            </a:extLst>
          </p:cNvPr>
          <p:cNvSpPr>
            <a:spLocks noGrp="1"/>
          </p:cNvSpPr>
          <p:nvPr>
            <p:ph type="title"/>
          </p:nvPr>
        </p:nvSpPr>
        <p:spPr/>
        <p:txBody>
          <a:bodyPr/>
          <a:lstStyle/>
          <a:p>
            <a:endParaRPr lang="de-DE"/>
          </a:p>
        </p:txBody>
      </p:sp>
      <p:pic>
        <p:nvPicPr>
          <p:cNvPr id="9" name="Inhaltsplatzhalter 8" descr="Ein Bild, das Text, Clipart enthält.&#10;&#10;Automatisch generierte Beschreibung">
            <a:extLst>
              <a:ext uri="{FF2B5EF4-FFF2-40B4-BE49-F238E27FC236}">
                <a16:creationId xmlns:a16="http://schemas.microsoft.com/office/drawing/2014/main" id="{6604D68A-F4B2-B235-CCD7-752D545277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663" y="3770763"/>
            <a:ext cx="11509375" cy="2853462"/>
          </a:xfrm>
        </p:spPr>
      </p:pic>
      <p:sp>
        <p:nvSpPr>
          <p:cNvPr id="24" name="Textplatzhalter 23">
            <a:extLst>
              <a:ext uri="{FF2B5EF4-FFF2-40B4-BE49-F238E27FC236}">
                <a16:creationId xmlns:a16="http://schemas.microsoft.com/office/drawing/2014/main" id="{6A60C40C-777F-774E-9B2B-F95E08107143}"/>
              </a:ext>
            </a:extLst>
          </p:cNvPr>
          <p:cNvSpPr>
            <a:spLocks noGrp="1"/>
          </p:cNvSpPr>
          <p:nvPr>
            <p:ph type="body" sz="quarter" idx="13"/>
          </p:nvPr>
        </p:nvSpPr>
        <p:spPr/>
        <p:txBody>
          <a:bodyPr/>
          <a:lstStyle/>
          <a:p>
            <a:endParaRPr lang="de-DE"/>
          </a:p>
        </p:txBody>
      </p:sp>
      <p:sp>
        <p:nvSpPr>
          <p:cNvPr id="4" name="Datumsplatzhalter 3">
            <a:extLst>
              <a:ext uri="{FF2B5EF4-FFF2-40B4-BE49-F238E27FC236}">
                <a16:creationId xmlns:a16="http://schemas.microsoft.com/office/drawing/2014/main" id="{BA7DB71A-682C-AAA2-59C5-9FF3EC0715DB}"/>
              </a:ext>
            </a:extLst>
          </p:cNvPr>
          <p:cNvSpPr>
            <a:spLocks noGrp="1"/>
          </p:cNvSpPr>
          <p:nvPr>
            <p:ph type="dt" sz="half" idx="14"/>
          </p:nvPr>
        </p:nvSpPr>
        <p:spPr>
          <a:xfrm>
            <a:off x="190800" y="6356350"/>
            <a:ext cx="1141200" cy="365125"/>
          </a:xfrm>
        </p:spPr>
        <p:txBody>
          <a:bodyPr/>
          <a:lstStyle/>
          <a:p>
            <a:r>
              <a:rPr lang="de-DE"/>
              <a:t>2023-08-09</a:t>
            </a:r>
          </a:p>
        </p:txBody>
      </p:sp>
      <p:sp>
        <p:nvSpPr>
          <p:cNvPr id="5" name="Fußzeilenplatzhalter 4">
            <a:extLst>
              <a:ext uri="{FF2B5EF4-FFF2-40B4-BE49-F238E27FC236}">
                <a16:creationId xmlns:a16="http://schemas.microsoft.com/office/drawing/2014/main" id="{1AC6F770-F07A-D54A-1C98-99AD261F177A}"/>
              </a:ext>
            </a:extLst>
          </p:cNvPr>
          <p:cNvSpPr>
            <a:spLocks noGrp="1"/>
          </p:cNvSpPr>
          <p:nvPr>
            <p:ph type="ftr" sz="quarter" idx="15"/>
          </p:nvPr>
        </p:nvSpPr>
        <p:spPr>
          <a:xfrm>
            <a:off x="1332000" y="6356350"/>
            <a:ext cx="9818162" cy="365125"/>
          </a:xfrm>
        </p:spPr>
        <p:txBody>
          <a:bodyPr/>
          <a:lstStyle/>
          <a:p>
            <a:r>
              <a:rPr lang="en-US"/>
              <a:t>Joyful server-side full stack web development with Spring ViewComponent and htmx                  tschuehly.de - @tschuehly</a:t>
            </a:r>
            <a:endParaRPr lang="de-DE"/>
          </a:p>
        </p:txBody>
      </p:sp>
      <p:sp>
        <p:nvSpPr>
          <p:cNvPr id="6" name="Foliennummernplatzhalter 5">
            <a:extLst>
              <a:ext uri="{FF2B5EF4-FFF2-40B4-BE49-F238E27FC236}">
                <a16:creationId xmlns:a16="http://schemas.microsoft.com/office/drawing/2014/main" id="{B4320B9C-8123-CD24-939E-7DA43FD32C45}"/>
              </a:ext>
            </a:extLst>
          </p:cNvPr>
          <p:cNvSpPr>
            <a:spLocks noGrp="1"/>
          </p:cNvSpPr>
          <p:nvPr>
            <p:ph type="sldNum" sz="quarter" idx="16"/>
          </p:nvPr>
        </p:nvSpPr>
        <p:spPr>
          <a:xfrm>
            <a:off x="11331467" y="6356350"/>
            <a:ext cx="534714" cy="365125"/>
          </a:xfrm>
        </p:spPr>
        <p:txBody>
          <a:bodyPr/>
          <a:lstStyle/>
          <a:p>
            <a:fld id="{D56DEA4E-9A4F-49A7-B5E6-68940AC9F531}" type="slidenum">
              <a:rPr lang="de-DE" smtClean="0"/>
              <a:pPr/>
              <a:t>99</a:t>
            </a:fld>
            <a:endParaRPr lang="de-DE"/>
          </a:p>
        </p:txBody>
      </p:sp>
      <p:pic>
        <p:nvPicPr>
          <p:cNvPr id="8" name="Grafik 7">
            <a:extLst>
              <a:ext uri="{FF2B5EF4-FFF2-40B4-BE49-F238E27FC236}">
                <a16:creationId xmlns:a16="http://schemas.microsoft.com/office/drawing/2014/main" id="{A21847FF-7F82-E7AD-17C5-33B77DB808EA}"/>
              </a:ext>
            </a:extLst>
          </p:cNvPr>
          <p:cNvPicPr>
            <a:picLocks noChangeAspect="1"/>
          </p:cNvPicPr>
          <p:nvPr/>
        </p:nvPicPr>
        <p:blipFill rotWithShape="1">
          <a:blip r:embed="rId4"/>
          <a:srcRect l="1625" t="27293" r="2852" b="15208"/>
          <a:stretch/>
        </p:blipFill>
        <p:spPr>
          <a:xfrm>
            <a:off x="310272" y="206920"/>
            <a:ext cx="11646118" cy="2392680"/>
          </a:xfrm>
          <a:prstGeom prst="rect">
            <a:avLst/>
          </a:prstGeom>
        </p:spPr>
      </p:pic>
      <p:pic>
        <p:nvPicPr>
          <p:cNvPr id="1026" name="Picture 2">
            <a:extLst>
              <a:ext uri="{FF2B5EF4-FFF2-40B4-BE49-F238E27FC236}">
                <a16:creationId xmlns:a16="http://schemas.microsoft.com/office/drawing/2014/main" id="{B1D24E51-04EC-3F35-231E-EAB3436D0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609" y="2705608"/>
            <a:ext cx="11720781" cy="144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35823"/>
      </p:ext>
    </p:extLst>
  </p:cSld>
  <p:clrMapOvr>
    <a:masterClrMapping/>
  </p:clrMapOvr>
</p:sld>
</file>

<file path=ppt/theme/theme1.xml><?xml version="1.0" encoding="utf-8"?>
<a:theme xmlns:a="http://schemas.openxmlformats.org/drawingml/2006/main" name="mimacom">
  <a:themeElements>
    <a:clrScheme name="mimacom">
      <a:dk1>
        <a:srgbClr val="1E303A"/>
      </a:dk1>
      <a:lt1>
        <a:sysClr val="window" lastClr="FFFFFF"/>
      </a:lt1>
      <a:dk2>
        <a:srgbClr val="000000"/>
      </a:dk2>
      <a:lt2>
        <a:srgbClr val="FFFFFF"/>
      </a:lt2>
      <a:accent1>
        <a:srgbClr val="B30037"/>
      </a:accent1>
      <a:accent2>
        <a:srgbClr val="006478"/>
      </a:accent2>
      <a:accent3>
        <a:srgbClr val="4B5E67"/>
      </a:accent3>
      <a:accent4>
        <a:srgbClr val="B4C6C8"/>
      </a:accent4>
      <a:accent5>
        <a:srgbClr val="1E303A"/>
      </a:accent5>
      <a:accent6>
        <a:srgbClr val="7E9098"/>
      </a:accent6>
      <a:hlink>
        <a:srgbClr val="006478"/>
      </a:hlink>
      <a:folHlink>
        <a:srgbClr val="006478"/>
      </a:folHlink>
    </a:clrScheme>
    <a:fontScheme name="Myriad Pro">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0" id="{FA5078B0-768D-4749-AEC7-16578979B31F}" vid="{B398C450-250E-B140-8B1D-EDB81638AA30}"/>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atum xmlns="c26a2a70-d223-4d7a-b11c-3c84122b2a04" xsi:nil="true"/>
    <TaxCatchAll xmlns="5e5bb17a-9543-4128-8ebc-979cbc610663" xsi:nil="true"/>
    <lcf76f155ced4ddcb4097134ff3c332f xmlns="c26a2a70-d223-4d7a-b11c-3c84122b2a0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4ECF919833084891A5648C79FBABEF" ma:contentTypeVersion="17" ma:contentTypeDescription="Create a new document." ma:contentTypeScope="" ma:versionID="9de63166727913f51f8531353da40de2">
  <xsd:schema xmlns:xsd="http://www.w3.org/2001/XMLSchema" xmlns:xs="http://www.w3.org/2001/XMLSchema" xmlns:p="http://schemas.microsoft.com/office/2006/metadata/properties" xmlns:ns2="c26a2a70-d223-4d7a-b11c-3c84122b2a04" xmlns:ns3="5e5bb17a-9543-4128-8ebc-979cbc610663" targetNamespace="http://schemas.microsoft.com/office/2006/metadata/properties" ma:root="true" ma:fieldsID="105ac233e2cc7c1f874c1104e5c84c2b" ns2:_="" ns3:_="">
    <xsd:import namespace="c26a2a70-d223-4d7a-b11c-3c84122b2a04"/>
    <xsd:import namespace="5e5bb17a-9543-4128-8ebc-979cbc61066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Datum"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a2a70-d223-4d7a-b11c-3c84122b2a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Datum" ma:index="18" nillable="true" ma:displayName="Datum" ma:format="DateOnly" ma:internalName="Datum">
      <xsd:simpleType>
        <xsd:restriction base="dms:DateTime"/>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d0331f73-3310-404b-979e-bd196b10d7c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e5bb17a-9543-4128-8ebc-979cbc61066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6fed6609-eb22-44af-81f6-45d73cd30c21}" ma:internalName="TaxCatchAll" ma:showField="CatchAllData" ma:web="5e5bb17a-9543-4128-8ebc-979cbc6106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A5A364-DBD8-49B1-A8B0-AEC269E477E9}">
  <ds:schemaRefs>
    <ds:schemaRef ds:uri="5e5bb17a-9543-4128-8ebc-979cbc610663"/>
    <ds:schemaRef ds:uri="c26a2a70-d223-4d7a-b11c-3c84122b2a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4272838-2612-4EE4-A46F-C9E7C9D15483}">
  <ds:schemaRefs>
    <ds:schemaRef ds:uri="http://schemas.microsoft.com/sharepoint/v3/contenttype/forms"/>
  </ds:schemaRefs>
</ds:datastoreItem>
</file>

<file path=customXml/itemProps3.xml><?xml version="1.0" encoding="utf-8"?>
<ds:datastoreItem xmlns:ds="http://schemas.openxmlformats.org/officeDocument/2006/customXml" ds:itemID="{FFAAF0DC-08CE-4171-A7D5-D3664D77B3AA}">
  <ds:schemaRefs>
    <ds:schemaRef ds:uri="5e5bb17a-9543-4128-8ebc-979cbc610663"/>
    <ds:schemaRef ds:uri="c26a2a70-d223-4d7a-b11c-3c84122b2a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mimacom_ppt_master_en</Template>
  <TotalTime>0</TotalTime>
  <Words>8700</Words>
  <Application>Microsoft Office PowerPoint</Application>
  <PresentationFormat>Breitbild</PresentationFormat>
  <Paragraphs>750</Paragraphs>
  <Slides>108</Slides>
  <Notes>104</Notes>
  <HiddenSlides>0</HiddenSlides>
  <MMClips>4</MMClips>
  <ScaleCrop>false</ScaleCrop>
  <HeadingPairs>
    <vt:vector size="4" baseType="variant">
      <vt:variant>
        <vt:lpstr>Design</vt:lpstr>
      </vt:variant>
      <vt:variant>
        <vt:i4>1</vt:i4>
      </vt:variant>
      <vt:variant>
        <vt:lpstr>Folientitel</vt:lpstr>
      </vt:variant>
      <vt:variant>
        <vt:i4>108</vt:i4>
      </vt:variant>
    </vt:vector>
  </HeadingPairs>
  <TitlesOfParts>
    <vt:vector size="109" baseType="lpstr">
      <vt:lpstr>mimacom</vt:lpstr>
      <vt:lpstr>Joyful server-side full stack web development with Spring ViewComponent</vt:lpstr>
      <vt:lpstr>Thanks to JavaLand for sponsoring this talk!</vt:lpstr>
      <vt:lpstr>Thomas Schühly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FRONT-END FRAMEWORK USAGE OVER TIME</vt:lpstr>
      <vt:lpstr>Single Page Application</vt:lpstr>
      <vt:lpstr>PowerPoint-Präsentation</vt:lpstr>
      <vt:lpstr>PowerPoint-Präsentation</vt:lpstr>
      <vt:lpstr>PowerPoint-Präsentation</vt:lpstr>
      <vt:lpstr>PowerPoint-Präsentation</vt:lpstr>
      <vt:lpstr>PowerPoint-Präsentation</vt:lpstr>
      <vt:lpstr>PowerPoint-Präsentation</vt:lpstr>
      <vt:lpstr>The World Wide Web</vt:lpstr>
      <vt:lpstr>PowerPoint-Präsentation</vt:lpstr>
      <vt:lpstr>HATEOAS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Template and Controller are tightly coupled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Software as a Service Startup „Contexte“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mimacom Powerpoint Template Master Layouts &amp; Sample Slides </dc:title>
  <dc:creator>Thomas Schuehly</dc:creator>
  <cp:lastModifiedBy>Thomas Schühly</cp:lastModifiedBy>
  <cp:revision>4</cp:revision>
  <dcterms:created xsi:type="dcterms:W3CDTF">2023-04-02T13:01:15Z</dcterms:created>
  <dcterms:modified xsi:type="dcterms:W3CDTF">2024-03-02T16:14:39Z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0x010100D84ECF919833084891A5648C79FBABEF</vt:lpwstr>
  </property>
</Properties>
</file>